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Lst>
  <p:sldSz cx="7559675" cy="1069181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228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ajcparis-my.sharepoint.com/personal/jrippinger_ajc-formation_fr/Documents/Bureau/www.unjourunjob.fr" TargetMode="External"/><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ajcparis-my.sharepoint.com/personal/jrippinger_ajc-formation_fr/Documents/Bureau/www.unjourunjob.fr"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ajcparis-my.sharepoint.com/personal/jrippinger_ajc-formation_fr/Documents/Bureau/www.unjourunjob.fr"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E35EC5E-C18E-4EB9-A8E8-7CF95E9B46F6}" type="datetimeFigureOut">
              <a:rPr lang="fr-FR" smtClean="0"/>
              <a:t>17/04/2023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12D5AD0-6433-4B59-A435-3274966ABD54}" type="slidenum">
              <a:rPr lang="fr-FR" smtClean="0"/>
              <a:t>‹N°›</a:t>
            </a:fld>
            <a:endParaRPr lang="fr-FR"/>
          </a:p>
        </p:txBody>
      </p:sp>
    </p:spTree>
    <p:extLst>
      <p:ext uri="{BB962C8B-B14F-4D97-AF65-F5344CB8AC3E}">
        <p14:creationId xmlns:p14="http://schemas.microsoft.com/office/powerpoint/2010/main" val="426310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ncaire page 2">
    <p:spTree>
      <p:nvGrpSpPr>
        <p:cNvPr id="1" name=""/>
        <p:cNvGrpSpPr/>
        <p:nvPr/>
      </p:nvGrpSpPr>
      <p:grpSpPr>
        <a:xfrm>
          <a:off x="0" y="0"/>
          <a:ext cx="0" cy="0"/>
          <a:chOff x="0" y="0"/>
          <a:chExt cx="0" cy="0"/>
        </a:xfrm>
      </p:grpSpPr>
      <p:pic>
        <p:nvPicPr>
          <p:cNvPr id="4" name="Image 3" descr="Une image contenant sol, intérieur&#10;&#10;Description générée automatiquement">
            <a:extLst>
              <a:ext uri="{FF2B5EF4-FFF2-40B4-BE49-F238E27FC236}">
                <a16:creationId xmlns:a16="http://schemas.microsoft.com/office/drawing/2014/main" id="{51688F7A-6E58-31B3-D47D-75A7F8023D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37" b="3642"/>
          <a:stretch/>
        </p:blipFill>
        <p:spPr>
          <a:xfrm>
            <a:off x="0" y="-27393"/>
            <a:ext cx="7643357" cy="4755162"/>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17" name="ZoneTexte 16">
            <a:extLst>
              <a:ext uri="{FF2B5EF4-FFF2-40B4-BE49-F238E27FC236}">
                <a16:creationId xmlns:a16="http://schemas.microsoft.com/office/drawing/2014/main" id="{D42866AB-193F-C5A5-2963-72613B976E16}"/>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 coins arrondis 18">
            <a:extLst>
              <a:ext uri="{FF2B5EF4-FFF2-40B4-BE49-F238E27FC236}">
                <a16:creationId xmlns:a16="http://schemas.microsoft.com/office/drawing/2014/main" id="{040CC6B1-D16B-A0C0-801E-7EA8DF7302FC}"/>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20" name="ZoneTexte 19">
            <a:extLst>
              <a:ext uri="{FF2B5EF4-FFF2-40B4-BE49-F238E27FC236}">
                <a16:creationId xmlns:a16="http://schemas.microsoft.com/office/drawing/2014/main" id="{46D38165-C116-3B42-F33A-AEC0FDD6C6E3}"/>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21" name="Espace réservé du texte 13">
            <a:extLst>
              <a:ext uri="{FF2B5EF4-FFF2-40B4-BE49-F238E27FC236}">
                <a16:creationId xmlns:a16="http://schemas.microsoft.com/office/drawing/2014/main" id="{AB4E7C9E-4EAA-8257-8169-A6B668B7552D}"/>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22" name="Image 21">
            <a:extLst>
              <a:ext uri="{FF2B5EF4-FFF2-40B4-BE49-F238E27FC236}">
                <a16:creationId xmlns:a16="http://schemas.microsoft.com/office/drawing/2014/main" id="{109DE6D6-2B9D-5F98-A6F8-02C9FD6E60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descr="Une image contenant logo&#10;&#10;Description générée automatiquement">
            <a:extLst>
              <a:ext uri="{FF2B5EF4-FFF2-40B4-BE49-F238E27FC236}">
                <a16:creationId xmlns:a16="http://schemas.microsoft.com/office/drawing/2014/main" id="{11D8B095-F286-FB3C-E3F1-39544E1A42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316358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écanique CAO  page 1 - 57 jours">
    <p:spTree>
      <p:nvGrpSpPr>
        <p:cNvPr id="1" name=""/>
        <p:cNvGrpSpPr/>
        <p:nvPr/>
      </p:nvGrpSpPr>
      <p:grpSpPr>
        <a:xfrm>
          <a:off x="0" y="0"/>
          <a:ext cx="0" cy="0"/>
          <a:chOff x="0" y="0"/>
          <a:chExt cx="0" cy="0"/>
        </a:xfrm>
      </p:grpSpPr>
      <p:pic>
        <p:nvPicPr>
          <p:cNvPr id="4" name="Image 3" descr="Une image contenant texte, ordinateur&#10;&#10;Description générée automatiquement">
            <a:extLst>
              <a:ext uri="{FF2B5EF4-FFF2-40B4-BE49-F238E27FC236}">
                <a16:creationId xmlns:a16="http://schemas.microsoft.com/office/drawing/2014/main" id="{477DFFEE-D549-1BFB-4A24-B2E840DF9F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33" b="14619"/>
          <a:stretch/>
        </p:blipFill>
        <p:spPr>
          <a:xfrm flipH="1">
            <a:off x="0" y="0"/>
            <a:ext cx="7560000" cy="3327992"/>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5" name="Image 9" descr="Une image contenant logo&#10;&#10;Description générée automatiquement">
            <a:extLst>
              <a:ext uri="{FF2B5EF4-FFF2-40B4-BE49-F238E27FC236}">
                <a16:creationId xmlns:a16="http://schemas.microsoft.com/office/drawing/2014/main" id="{1B4D14B8-1FC4-4988-B2E2-FC4F446F092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212615" y="2325132"/>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18">
            <a:extLst>
              <a:ext uri="{FF2B5EF4-FFF2-40B4-BE49-F238E27FC236}">
                <a16:creationId xmlns:a16="http://schemas.microsoft.com/office/drawing/2014/main" id="{8C1C73A6-3BF8-E54F-747F-8576C8F59A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18">
            <a:extLst>
              <a:ext uri="{FF2B5EF4-FFF2-40B4-BE49-F238E27FC236}">
                <a16:creationId xmlns:a16="http://schemas.microsoft.com/office/drawing/2014/main" id="{E93C3E30-E92B-6E57-BD4F-9F3357CF01D4}"/>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0" name="Text Box 15">
            <a:extLst>
              <a:ext uri="{FF2B5EF4-FFF2-40B4-BE49-F238E27FC236}">
                <a16:creationId xmlns:a16="http://schemas.microsoft.com/office/drawing/2014/main" id="{61145E68-A09B-555B-BC36-7D669F5EBAFF}"/>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2951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mécanique CAO  page 1 - nb de jours à modifier">
    <p:spTree>
      <p:nvGrpSpPr>
        <p:cNvPr id="1" name=""/>
        <p:cNvGrpSpPr/>
        <p:nvPr/>
      </p:nvGrpSpPr>
      <p:grpSpPr>
        <a:xfrm>
          <a:off x="0" y="0"/>
          <a:ext cx="0" cy="0"/>
          <a:chOff x="0" y="0"/>
          <a:chExt cx="0" cy="0"/>
        </a:xfrm>
      </p:grpSpPr>
      <p:pic>
        <p:nvPicPr>
          <p:cNvPr id="4" name="Image 3" descr="Une image contenant texte, ordinateur&#10;&#10;Description générée automatiquement">
            <a:extLst>
              <a:ext uri="{FF2B5EF4-FFF2-40B4-BE49-F238E27FC236}">
                <a16:creationId xmlns:a16="http://schemas.microsoft.com/office/drawing/2014/main" id="{477DFFEE-D549-1BFB-4A24-B2E840DF9F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33" b="14619"/>
          <a:stretch/>
        </p:blipFill>
        <p:spPr>
          <a:xfrm flipH="1">
            <a:off x="0" y="0"/>
            <a:ext cx="7560000" cy="3327992"/>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exte 2">
            <a:extLst>
              <a:ext uri="{FF2B5EF4-FFF2-40B4-BE49-F238E27FC236}">
                <a16:creationId xmlns:a16="http://schemas.microsoft.com/office/drawing/2014/main" id="{730D2DE1-BBC2-86E4-3817-2E8B837FE6FF}"/>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6" name="Image 9" descr="Une image contenant logo&#10;&#10;Description générée automatiquement">
            <a:extLst>
              <a:ext uri="{FF2B5EF4-FFF2-40B4-BE49-F238E27FC236}">
                <a16:creationId xmlns:a16="http://schemas.microsoft.com/office/drawing/2014/main" id="{77634A43-1FBD-7E45-8FFD-D7FD9F4378C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84731" y="2357690"/>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8">
            <a:extLst>
              <a:ext uri="{FF2B5EF4-FFF2-40B4-BE49-F238E27FC236}">
                <a16:creationId xmlns:a16="http://schemas.microsoft.com/office/drawing/2014/main" id="{5230DE8D-C158-A1A3-1890-3C148410F6A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texte 18">
            <a:extLst>
              <a:ext uri="{FF2B5EF4-FFF2-40B4-BE49-F238E27FC236}">
                <a16:creationId xmlns:a16="http://schemas.microsoft.com/office/drawing/2014/main" id="{FC56C1AD-3AAF-B5BD-C70B-0638DD1F1709}"/>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0" name="Text Box 15">
            <a:extLst>
              <a:ext uri="{FF2B5EF4-FFF2-40B4-BE49-F238E27FC236}">
                <a16:creationId xmlns:a16="http://schemas.microsoft.com/office/drawing/2014/main" id="{09B32941-004E-73BA-8935-E0AC4A14C86A}"/>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730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écanique /CAO  page 2">
    <p:spTree>
      <p:nvGrpSpPr>
        <p:cNvPr id="1" name=""/>
        <p:cNvGrpSpPr/>
        <p:nvPr/>
      </p:nvGrpSpPr>
      <p:grpSpPr>
        <a:xfrm>
          <a:off x="0" y="0"/>
          <a:ext cx="0" cy="0"/>
          <a:chOff x="0" y="0"/>
          <a:chExt cx="0" cy="0"/>
        </a:xfrm>
      </p:grpSpPr>
      <p:pic>
        <p:nvPicPr>
          <p:cNvPr id="8" name="Image 7" descr="Une image contenant texte, ordinateur&#10;&#10;Description générée automatiquement">
            <a:extLst>
              <a:ext uri="{FF2B5EF4-FFF2-40B4-BE49-F238E27FC236}">
                <a16:creationId xmlns:a16="http://schemas.microsoft.com/office/drawing/2014/main" id="{7B2CEFB7-FDDE-108E-89A0-5C065B1EF5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75"/>
          <a:stretch/>
        </p:blipFill>
        <p:spPr>
          <a:xfrm flipH="1">
            <a:off x="-3" y="-2"/>
            <a:ext cx="7559678" cy="4745262"/>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43373AFF-9D2C-A4A6-58AF-E316A2F76237}"/>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7E3D18A5-CB07-9DD9-F5ED-C2B9B7A490B5}"/>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E84D371F-1E7F-B13E-7DAF-E82F54F315B2}"/>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3D5E1762-ABC7-8200-41F7-12D4E5D9BED9}"/>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E9D3CE6D-C851-8A09-7478-BD1365D23FA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DA81ED44-4B37-7962-885D-1CFD7BF41B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714166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électronique  page 1 - 57 jours">
    <p:spTree>
      <p:nvGrpSpPr>
        <p:cNvPr id="1" name=""/>
        <p:cNvGrpSpPr/>
        <p:nvPr/>
      </p:nvGrpSpPr>
      <p:grpSpPr>
        <a:xfrm>
          <a:off x="0" y="0"/>
          <a:ext cx="0" cy="0"/>
          <a:chOff x="0" y="0"/>
          <a:chExt cx="0" cy="0"/>
        </a:xfrm>
      </p:grpSpPr>
      <p:pic>
        <p:nvPicPr>
          <p:cNvPr id="2" name="Image 1" descr="Une image contenant personne, préparation, disposition, cuisson&#10;&#10;Description générée automatiquement">
            <a:extLst>
              <a:ext uri="{FF2B5EF4-FFF2-40B4-BE49-F238E27FC236}">
                <a16:creationId xmlns:a16="http://schemas.microsoft.com/office/drawing/2014/main" id="{1819D5A7-8964-C1D0-EEBE-53610D4102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73" b="17283"/>
          <a:stretch/>
        </p:blipFill>
        <p:spPr>
          <a:xfrm flipH="1">
            <a:off x="-8488" y="-18418"/>
            <a:ext cx="6392213" cy="3358869"/>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6" name="Image 5" descr="Une image contenant logo&#10;&#10;Description générée automatiquement">
            <a:extLst>
              <a:ext uri="{FF2B5EF4-FFF2-40B4-BE49-F238E27FC236}">
                <a16:creationId xmlns:a16="http://schemas.microsoft.com/office/drawing/2014/main" id="{9DD6B4A5-27B3-5045-4F32-AC1214AC49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056" y="124136"/>
            <a:ext cx="1259544" cy="833274"/>
          </a:xfrm>
          <a:prstGeom prst="rect">
            <a:avLst/>
          </a:prstGeom>
        </p:spPr>
      </p:pic>
      <p:pic>
        <p:nvPicPr>
          <p:cNvPr id="7" name="Image 18">
            <a:extLst>
              <a:ext uri="{FF2B5EF4-FFF2-40B4-BE49-F238E27FC236}">
                <a16:creationId xmlns:a16="http://schemas.microsoft.com/office/drawing/2014/main" id="{656BE87B-6EEB-5981-E175-B7BBAE58437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8">
            <a:extLst>
              <a:ext uri="{FF2B5EF4-FFF2-40B4-BE49-F238E27FC236}">
                <a16:creationId xmlns:a16="http://schemas.microsoft.com/office/drawing/2014/main" id="{577ABA57-43C3-E69F-90F8-707ECA535D22}"/>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3" name="Text Box 15">
            <a:extLst>
              <a:ext uri="{FF2B5EF4-FFF2-40B4-BE49-F238E27FC236}">
                <a16:creationId xmlns:a16="http://schemas.microsoft.com/office/drawing/2014/main" id="{624ABC7E-ED43-E2D3-B3D0-0E32948B77EE}"/>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45267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électronique  page 1 - Nb jours à définir">
    <p:spTree>
      <p:nvGrpSpPr>
        <p:cNvPr id="1" name=""/>
        <p:cNvGrpSpPr/>
        <p:nvPr/>
      </p:nvGrpSpPr>
      <p:grpSpPr>
        <a:xfrm>
          <a:off x="0" y="0"/>
          <a:ext cx="0" cy="0"/>
          <a:chOff x="0" y="0"/>
          <a:chExt cx="0" cy="0"/>
        </a:xfrm>
      </p:grpSpPr>
      <p:pic>
        <p:nvPicPr>
          <p:cNvPr id="2" name="Image 1" descr="Une image contenant personne, préparation, disposition, cuisson&#10;&#10;Description générée automatiquement">
            <a:extLst>
              <a:ext uri="{FF2B5EF4-FFF2-40B4-BE49-F238E27FC236}">
                <a16:creationId xmlns:a16="http://schemas.microsoft.com/office/drawing/2014/main" id="{1819D5A7-8964-C1D0-EEBE-53610D4102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73" b="17283"/>
          <a:stretch/>
        </p:blipFill>
        <p:spPr>
          <a:xfrm flipH="1">
            <a:off x="-8488" y="-18418"/>
            <a:ext cx="6392213" cy="3358869"/>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2">
            <a:extLst>
              <a:ext uri="{FF2B5EF4-FFF2-40B4-BE49-F238E27FC236}">
                <a16:creationId xmlns:a16="http://schemas.microsoft.com/office/drawing/2014/main" id="{F0B23FC8-F66D-3645-F6A8-98B41505900B}"/>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4" name="Image 3" descr="Une image contenant logo&#10;&#10;Description générée automatiquement">
            <a:extLst>
              <a:ext uri="{FF2B5EF4-FFF2-40B4-BE49-F238E27FC236}">
                <a16:creationId xmlns:a16="http://schemas.microsoft.com/office/drawing/2014/main" id="{F40DEF50-F8EB-44F7-8279-0941D2B5B8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365" y="174897"/>
            <a:ext cx="1259544" cy="833274"/>
          </a:xfrm>
          <a:prstGeom prst="rect">
            <a:avLst/>
          </a:prstGeom>
        </p:spPr>
      </p:pic>
      <p:pic>
        <p:nvPicPr>
          <p:cNvPr id="5" name="Image 18">
            <a:extLst>
              <a:ext uri="{FF2B5EF4-FFF2-40B4-BE49-F238E27FC236}">
                <a16:creationId xmlns:a16="http://schemas.microsoft.com/office/drawing/2014/main" id="{1A927FE9-935B-B535-AAAD-1E7679DF2F4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18">
            <a:extLst>
              <a:ext uri="{FF2B5EF4-FFF2-40B4-BE49-F238E27FC236}">
                <a16:creationId xmlns:a16="http://schemas.microsoft.com/office/drawing/2014/main" id="{B86CB8A3-7006-F5F9-F307-5AC5351852D0}"/>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7" name="Text Box 15">
            <a:extLst>
              <a:ext uri="{FF2B5EF4-FFF2-40B4-BE49-F238E27FC236}">
                <a16:creationId xmlns:a16="http://schemas.microsoft.com/office/drawing/2014/main" id="{20FC8E1C-6F7B-D742-BD2C-98645B3C9208}"/>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83954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lectronique page 2">
    <p:spTree>
      <p:nvGrpSpPr>
        <p:cNvPr id="1" name=""/>
        <p:cNvGrpSpPr/>
        <p:nvPr/>
      </p:nvGrpSpPr>
      <p:grpSpPr>
        <a:xfrm>
          <a:off x="0" y="0"/>
          <a:ext cx="0" cy="0"/>
          <a:chOff x="0" y="0"/>
          <a:chExt cx="0" cy="0"/>
        </a:xfrm>
      </p:grpSpPr>
      <p:pic>
        <p:nvPicPr>
          <p:cNvPr id="4" name="Image 3" descr="Une image contenant personne, préparation, disposition, cuisson&#10;&#10;Description générée automatiquement">
            <a:extLst>
              <a:ext uri="{FF2B5EF4-FFF2-40B4-BE49-F238E27FC236}">
                <a16:creationId xmlns:a16="http://schemas.microsoft.com/office/drawing/2014/main" id="{639C71D6-A557-8D09-C2E6-0010532BC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310"/>
          <a:stretch/>
        </p:blipFill>
        <p:spPr>
          <a:xfrm flipH="1">
            <a:off x="0" y="1"/>
            <a:ext cx="7560000" cy="4776872"/>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6EEC40E8-B47E-456F-BAD8-4CCA3D869C3E}"/>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D233E046-A1A5-29AC-86BE-3406F03DF476}"/>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65725D3C-C5D4-27FD-E624-33985DB186B6}"/>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CE2C7BF5-6BBD-15EA-D56D-DB4D6475EAC7}"/>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598C9ADD-A572-18B4-C804-E3A5130E397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7223D2EC-5D04-E6F5-F901-A31AFC3F2D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1594762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RH  page 1 - 57 jours">
    <p:spTree>
      <p:nvGrpSpPr>
        <p:cNvPr id="1" name=""/>
        <p:cNvGrpSpPr/>
        <p:nvPr/>
      </p:nvGrpSpPr>
      <p:grpSpPr>
        <a:xfrm>
          <a:off x="0" y="0"/>
          <a:ext cx="0" cy="0"/>
          <a:chOff x="0" y="0"/>
          <a:chExt cx="0" cy="0"/>
        </a:xfrm>
      </p:grpSpPr>
      <p:pic>
        <p:nvPicPr>
          <p:cNvPr id="4" name="Image 3" descr="Une image contenant texte, personne, homme, intérieur&#10;&#10;Description générée automatiquement">
            <a:extLst>
              <a:ext uri="{FF2B5EF4-FFF2-40B4-BE49-F238E27FC236}">
                <a16:creationId xmlns:a16="http://schemas.microsoft.com/office/drawing/2014/main" id="{AFE99654-B3C1-1676-7BAD-7FFFF7755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3244" b="879"/>
          <a:stretch/>
        </p:blipFill>
        <p:spPr>
          <a:xfrm flipH="1">
            <a:off x="-4" y="-17639"/>
            <a:ext cx="4882710" cy="3334703"/>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9" descr="Une image contenant logo&#10;&#10;Description générée automatiquement">
            <a:extLst>
              <a:ext uri="{FF2B5EF4-FFF2-40B4-BE49-F238E27FC236}">
                <a16:creationId xmlns:a16="http://schemas.microsoft.com/office/drawing/2014/main" id="{C407BAF9-01A2-E905-AFA0-3780306D566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212615" y="1971989"/>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8">
            <a:extLst>
              <a:ext uri="{FF2B5EF4-FFF2-40B4-BE49-F238E27FC236}">
                <a16:creationId xmlns:a16="http://schemas.microsoft.com/office/drawing/2014/main" id="{E515B3B4-8C9D-0485-164F-ADE5154FA48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texte 18">
            <a:extLst>
              <a:ext uri="{FF2B5EF4-FFF2-40B4-BE49-F238E27FC236}">
                <a16:creationId xmlns:a16="http://schemas.microsoft.com/office/drawing/2014/main" id="{4456A28D-F592-F35B-8186-40B2B88EF21C}"/>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4" name="Text Box 15">
            <a:extLst>
              <a:ext uri="{FF2B5EF4-FFF2-40B4-BE49-F238E27FC236}">
                <a16:creationId xmlns:a16="http://schemas.microsoft.com/office/drawing/2014/main" id="{37ED1ED6-41AC-143A-93F9-107A5E885E01}"/>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1122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IRH  page 1 - 57 jours">
    <p:spTree>
      <p:nvGrpSpPr>
        <p:cNvPr id="1" name=""/>
        <p:cNvGrpSpPr/>
        <p:nvPr/>
      </p:nvGrpSpPr>
      <p:grpSpPr>
        <a:xfrm>
          <a:off x="0" y="0"/>
          <a:ext cx="0" cy="0"/>
          <a:chOff x="0" y="0"/>
          <a:chExt cx="0" cy="0"/>
        </a:xfrm>
      </p:grpSpPr>
      <p:pic>
        <p:nvPicPr>
          <p:cNvPr id="4" name="Image 3" descr="Une image contenant texte, personne, homme, intérieur&#10;&#10;Description générée automatiquement">
            <a:extLst>
              <a:ext uri="{FF2B5EF4-FFF2-40B4-BE49-F238E27FC236}">
                <a16:creationId xmlns:a16="http://schemas.microsoft.com/office/drawing/2014/main" id="{AFE99654-B3C1-1676-7BAD-7FFFF7755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3244" b="879"/>
          <a:stretch/>
        </p:blipFill>
        <p:spPr>
          <a:xfrm flipH="1">
            <a:off x="-4" y="-17639"/>
            <a:ext cx="4882710" cy="3334703"/>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2">
            <a:extLst>
              <a:ext uri="{FF2B5EF4-FFF2-40B4-BE49-F238E27FC236}">
                <a16:creationId xmlns:a16="http://schemas.microsoft.com/office/drawing/2014/main" id="{0C48A1CE-AE1C-7CB6-140A-048F7DE65F72}"/>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5" name="Image 9" descr="Une image contenant logo&#10;&#10;Description générée automatiquement">
            <a:extLst>
              <a:ext uri="{FF2B5EF4-FFF2-40B4-BE49-F238E27FC236}">
                <a16:creationId xmlns:a16="http://schemas.microsoft.com/office/drawing/2014/main" id="{FB1BBD10-E447-1F8E-5F7D-97652BC5DC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99333" y="1848091"/>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18">
            <a:extLst>
              <a:ext uri="{FF2B5EF4-FFF2-40B4-BE49-F238E27FC236}">
                <a16:creationId xmlns:a16="http://schemas.microsoft.com/office/drawing/2014/main" id="{C2F19FFA-6718-E13E-4538-898F0F105A0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18">
            <a:extLst>
              <a:ext uri="{FF2B5EF4-FFF2-40B4-BE49-F238E27FC236}">
                <a16:creationId xmlns:a16="http://schemas.microsoft.com/office/drawing/2014/main" id="{101626F6-5B06-58DE-23C9-C9147F710C1B}"/>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0" name="Text Box 15">
            <a:extLst>
              <a:ext uri="{FF2B5EF4-FFF2-40B4-BE49-F238E27FC236}">
                <a16:creationId xmlns:a16="http://schemas.microsoft.com/office/drawing/2014/main" id="{E2F94518-7E1D-407F-46BD-F4F4F5E98648}"/>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9072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lectronique page 2">
    <p:spTree>
      <p:nvGrpSpPr>
        <p:cNvPr id="1" name=""/>
        <p:cNvGrpSpPr/>
        <p:nvPr/>
      </p:nvGrpSpPr>
      <p:grpSpPr>
        <a:xfrm>
          <a:off x="0" y="0"/>
          <a:ext cx="0" cy="0"/>
          <a:chOff x="0" y="0"/>
          <a:chExt cx="0" cy="0"/>
        </a:xfrm>
      </p:grpSpPr>
      <p:pic>
        <p:nvPicPr>
          <p:cNvPr id="8" name="Image 7" descr="Une image contenant texte, personne, homme, intérieur&#10;&#10;Description générée automatiquement">
            <a:extLst>
              <a:ext uri="{FF2B5EF4-FFF2-40B4-BE49-F238E27FC236}">
                <a16:creationId xmlns:a16="http://schemas.microsoft.com/office/drawing/2014/main" id="{04F13244-B93F-9BCF-8C88-0990FD44A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220"/>
          <a:stretch/>
        </p:blipFill>
        <p:spPr>
          <a:xfrm flipH="1">
            <a:off x="-325" y="0"/>
            <a:ext cx="7560000" cy="4776872"/>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267288F1-9FE9-B656-D928-6BFFA34C7FBE}"/>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0F0869BE-600C-7624-BA1F-582BBCFB268F}"/>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ECA0A683-DAEE-8245-2FB9-188D971F948D}"/>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66BFFA85-F7E8-F9BB-333F-E82E370BF0D7}"/>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7E399801-75AF-55D2-5A89-01F266A409C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F166F604-C734-EB8A-0D58-29E77D26F6B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124869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que page 1 - 57 jours">
    <p:spTree>
      <p:nvGrpSpPr>
        <p:cNvPr id="1" name=""/>
        <p:cNvGrpSpPr/>
        <p:nvPr/>
      </p:nvGrpSpPr>
      <p:grpSpPr>
        <a:xfrm>
          <a:off x="0" y="0"/>
          <a:ext cx="0" cy="0"/>
          <a:chOff x="0" y="0"/>
          <a:chExt cx="0" cy="0"/>
        </a:xfrm>
      </p:grpSpPr>
      <p:pic>
        <p:nvPicPr>
          <p:cNvPr id="2059" name="Image 15" descr="Une image contenant texte&#10;&#10;Description générée automatiquement">
            <a:extLst>
              <a:ext uri="{FF2B5EF4-FFF2-40B4-BE49-F238E27FC236}">
                <a16:creationId xmlns:a16="http://schemas.microsoft.com/office/drawing/2014/main" id="{E1301CFD-8D45-445F-0BA4-6512B1412017}"/>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5194" t="3685" r="7677" b="36351"/>
          <a:stretch/>
        </p:blipFill>
        <p:spPr bwMode="auto">
          <a:xfrm>
            <a:off x="-1472" y="-67509"/>
            <a:ext cx="7560000" cy="33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351901" y="-82487"/>
            <a:ext cx="5207775"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261336" y="1218596"/>
            <a:ext cx="1294944"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53" name="Image 9" descr="Une image contenant logo&#10;&#10;Description générée automatiquement">
            <a:extLst>
              <a:ext uri="{FF2B5EF4-FFF2-40B4-BE49-F238E27FC236}">
                <a16:creationId xmlns:a16="http://schemas.microsoft.com/office/drawing/2014/main" id="{E6143D9E-C7FE-2774-554B-DC1838C2C61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11075"/>
          <a:stretch>
            <a:fillRect/>
          </a:stretch>
        </p:blipFill>
        <p:spPr bwMode="auto">
          <a:xfrm>
            <a:off x="640968" y="2286108"/>
            <a:ext cx="1254697" cy="85328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261336" y="1563165"/>
            <a:ext cx="4085723"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25" name="Image 18">
            <a:extLst>
              <a:ext uri="{FF2B5EF4-FFF2-40B4-BE49-F238E27FC236}">
                <a16:creationId xmlns:a16="http://schemas.microsoft.com/office/drawing/2014/main" id="{324E6DE9-66F3-E6B9-7F7C-93763290E77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u texte 18">
            <a:extLst>
              <a:ext uri="{FF2B5EF4-FFF2-40B4-BE49-F238E27FC236}">
                <a16:creationId xmlns:a16="http://schemas.microsoft.com/office/drawing/2014/main" id="{CC2A6BC3-3DF1-32BF-D54F-6C05156AD7BC}"/>
              </a:ext>
            </a:extLst>
          </p:cNvPr>
          <p:cNvSpPr>
            <a:spLocks noGrp="1"/>
          </p:cNvSpPr>
          <p:nvPr>
            <p:ph type="body" sz="quarter" idx="11" hasCustomPrompt="1"/>
          </p:nvPr>
        </p:nvSpPr>
        <p:spPr>
          <a:xfrm>
            <a:off x="3421100" y="2773577"/>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7" name="Text Box 15">
            <a:extLst>
              <a:ext uri="{FF2B5EF4-FFF2-40B4-BE49-F238E27FC236}">
                <a16:creationId xmlns:a16="http://schemas.microsoft.com/office/drawing/2014/main" id="{AAD21FBE-3185-CEAA-51E0-3A3DEBEBDDCC}"/>
              </a:ext>
            </a:extLst>
          </p:cNvPr>
          <p:cNvSpPr txBox="1">
            <a:spLocks noChangeArrowheads="1"/>
          </p:cNvSpPr>
          <p:nvPr userDrawn="1"/>
        </p:nvSpPr>
        <p:spPr bwMode="auto">
          <a:xfrm>
            <a:off x="5207776" y="3085541"/>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5517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istique-qualité page 1 - 57 jours">
    <p:spTree>
      <p:nvGrpSpPr>
        <p:cNvPr id="1" name=""/>
        <p:cNvGrpSpPr/>
        <p:nvPr/>
      </p:nvGrpSpPr>
      <p:grpSpPr>
        <a:xfrm>
          <a:off x="0" y="0"/>
          <a:ext cx="0" cy="0"/>
          <a:chOff x="0" y="0"/>
          <a:chExt cx="0" cy="0"/>
        </a:xfrm>
      </p:grpSpPr>
      <p:pic>
        <p:nvPicPr>
          <p:cNvPr id="2" name="Image 1" descr="Une image contenant texte, personne, entrepôt&#10;&#10;Description générée automatiquement">
            <a:extLst>
              <a:ext uri="{FF2B5EF4-FFF2-40B4-BE49-F238E27FC236}">
                <a16:creationId xmlns:a16="http://schemas.microsoft.com/office/drawing/2014/main" id="{40B2C732-2B64-A17A-861B-96347D6E3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10" t="39817" b="3961"/>
          <a:stretch/>
        </p:blipFill>
        <p:spPr>
          <a:xfrm>
            <a:off x="6170233" y="0"/>
            <a:ext cx="1389441" cy="3319328"/>
          </a:xfrm>
          <a:prstGeom prst="rect">
            <a:avLst/>
          </a:prstGeom>
        </p:spPr>
      </p:pic>
      <p:pic>
        <p:nvPicPr>
          <p:cNvPr id="6" name="Image 5" descr="Une image contenant texte, personne, entrepôt&#10;&#10;Description générée automatiquement">
            <a:extLst>
              <a:ext uri="{FF2B5EF4-FFF2-40B4-BE49-F238E27FC236}">
                <a16:creationId xmlns:a16="http://schemas.microsoft.com/office/drawing/2014/main" id="{0D0452D5-2BF0-8720-C026-C4553B0110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93" t="39817" b="3961"/>
          <a:stretch/>
        </p:blipFill>
        <p:spPr>
          <a:xfrm>
            <a:off x="-12097" y="-2264"/>
            <a:ext cx="7156078" cy="3319328"/>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5" name="Image 4" descr="Une image contenant logo&#10;&#10;Description générée automatiquement">
            <a:extLst>
              <a:ext uri="{FF2B5EF4-FFF2-40B4-BE49-F238E27FC236}">
                <a16:creationId xmlns:a16="http://schemas.microsoft.com/office/drawing/2014/main" id="{B6B3EF33-5E93-E5D9-A668-7A1F6B2244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4386" y="2316503"/>
            <a:ext cx="974609" cy="644770"/>
          </a:xfrm>
          <a:prstGeom prst="rect">
            <a:avLst/>
          </a:prstGeom>
        </p:spPr>
      </p:pic>
      <p:pic>
        <p:nvPicPr>
          <p:cNvPr id="7" name="Image 18">
            <a:extLst>
              <a:ext uri="{FF2B5EF4-FFF2-40B4-BE49-F238E27FC236}">
                <a16:creationId xmlns:a16="http://schemas.microsoft.com/office/drawing/2014/main" id="{0206C976-7EE8-93B2-8D06-86127028E66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8">
            <a:extLst>
              <a:ext uri="{FF2B5EF4-FFF2-40B4-BE49-F238E27FC236}">
                <a16:creationId xmlns:a16="http://schemas.microsoft.com/office/drawing/2014/main" id="{E9CCC7D6-783C-8105-15B4-97BF42B0D0D8}"/>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3" name="Text Box 15">
            <a:extLst>
              <a:ext uri="{FF2B5EF4-FFF2-40B4-BE49-F238E27FC236}">
                <a16:creationId xmlns:a16="http://schemas.microsoft.com/office/drawing/2014/main" id="{6DF8A582-5C1F-F4ED-10B0-D3959D808BD9}"/>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5926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istique-qualité page 1 - nb jours à indiquer">
    <p:spTree>
      <p:nvGrpSpPr>
        <p:cNvPr id="1" name=""/>
        <p:cNvGrpSpPr/>
        <p:nvPr/>
      </p:nvGrpSpPr>
      <p:grpSpPr>
        <a:xfrm>
          <a:off x="0" y="0"/>
          <a:ext cx="0" cy="0"/>
          <a:chOff x="0" y="0"/>
          <a:chExt cx="0" cy="0"/>
        </a:xfrm>
      </p:grpSpPr>
      <p:pic>
        <p:nvPicPr>
          <p:cNvPr id="2" name="Image 1" descr="Une image contenant texte, personne, entrepôt&#10;&#10;Description générée automatiquement">
            <a:extLst>
              <a:ext uri="{FF2B5EF4-FFF2-40B4-BE49-F238E27FC236}">
                <a16:creationId xmlns:a16="http://schemas.microsoft.com/office/drawing/2014/main" id="{40B2C732-2B64-A17A-861B-96347D6E3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10" t="39817" b="3961"/>
          <a:stretch/>
        </p:blipFill>
        <p:spPr>
          <a:xfrm>
            <a:off x="6170233" y="0"/>
            <a:ext cx="1389441" cy="3319328"/>
          </a:xfrm>
          <a:prstGeom prst="rect">
            <a:avLst/>
          </a:prstGeom>
        </p:spPr>
      </p:pic>
      <p:pic>
        <p:nvPicPr>
          <p:cNvPr id="6" name="Image 5" descr="Une image contenant texte, personne, entrepôt&#10;&#10;Description générée automatiquement">
            <a:extLst>
              <a:ext uri="{FF2B5EF4-FFF2-40B4-BE49-F238E27FC236}">
                <a16:creationId xmlns:a16="http://schemas.microsoft.com/office/drawing/2014/main" id="{0D0452D5-2BF0-8720-C026-C4553B0110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193" t="39817" b="3961"/>
          <a:stretch/>
        </p:blipFill>
        <p:spPr>
          <a:xfrm>
            <a:off x="-12097" y="-2264"/>
            <a:ext cx="7156078" cy="3319328"/>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2">
            <a:extLst>
              <a:ext uri="{FF2B5EF4-FFF2-40B4-BE49-F238E27FC236}">
                <a16:creationId xmlns:a16="http://schemas.microsoft.com/office/drawing/2014/main" id="{13E6268C-1082-0E4B-B378-49BEC206ECBC}"/>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4" name="Image 3" descr="Une image contenant logo&#10;&#10;Description générée automatiquement">
            <a:extLst>
              <a:ext uri="{FF2B5EF4-FFF2-40B4-BE49-F238E27FC236}">
                <a16:creationId xmlns:a16="http://schemas.microsoft.com/office/drawing/2014/main" id="{540C34C3-119C-88FA-4ED1-E8C5310F7E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4386" y="2316503"/>
            <a:ext cx="974609" cy="644770"/>
          </a:xfrm>
          <a:prstGeom prst="rect">
            <a:avLst/>
          </a:prstGeom>
        </p:spPr>
      </p:pic>
    </p:spTree>
    <p:extLst>
      <p:ext uri="{BB962C8B-B14F-4D97-AF65-F5344CB8AC3E}">
        <p14:creationId xmlns:p14="http://schemas.microsoft.com/office/powerpoint/2010/main" val="284709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istique - qualité page 2">
    <p:spTree>
      <p:nvGrpSpPr>
        <p:cNvPr id="1" name=""/>
        <p:cNvGrpSpPr/>
        <p:nvPr/>
      </p:nvGrpSpPr>
      <p:grpSpPr>
        <a:xfrm>
          <a:off x="0" y="0"/>
          <a:ext cx="0" cy="0"/>
          <a:chOff x="0" y="0"/>
          <a:chExt cx="0" cy="0"/>
        </a:xfrm>
      </p:grpSpPr>
      <p:pic>
        <p:nvPicPr>
          <p:cNvPr id="4" name="Image 3" descr="Une image contenant texte, personne, entrepôt&#10;&#10;Description générée automatiquement">
            <a:extLst>
              <a:ext uri="{FF2B5EF4-FFF2-40B4-BE49-F238E27FC236}">
                <a16:creationId xmlns:a16="http://schemas.microsoft.com/office/drawing/2014/main" id="{4BA5E454-BBA2-D2EA-8E58-D33D587C75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87"/>
          <a:stretch/>
        </p:blipFill>
        <p:spPr>
          <a:xfrm>
            <a:off x="0" y="-25421"/>
            <a:ext cx="7559675" cy="4753190"/>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C108EFB7-C9B0-1D35-8600-0D89636F609C}"/>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70077EF1-62D2-42F6-A463-DEF4100CF5A6}"/>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89FC9564-311B-3F31-392A-D20BB3CCB2FD}"/>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B08CF1EF-0264-549E-80F4-D0E095D3F529}"/>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EE24D973-7553-4122-A75B-724D9A354D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44C217E0-8936-D486-642E-69F3F04A60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197449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ndeur alimentaire page 1 - 57 jours">
    <p:spTree>
      <p:nvGrpSpPr>
        <p:cNvPr id="1" name=""/>
        <p:cNvGrpSpPr/>
        <p:nvPr/>
      </p:nvGrpSpPr>
      <p:grpSpPr>
        <a:xfrm>
          <a:off x="0" y="0"/>
          <a:ext cx="0" cy="0"/>
          <a:chOff x="0" y="0"/>
          <a:chExt cx="0" cy="0"/>
        </a:xfrm>
      </p:grpSpPr>
      <p:pic>
        <p:nvPicPr>
          <p:cNvPr id="4" name="Image 3" descr="Une image contenant texte, personne, intérieur, debout&#10;&#10;Description générée automatiquement">
            <a:extLst>
              <a:ext uri="{FF2B5EF4-FFF2-40B4-BE49-F238E27FC236}">
                <a16:creationId xmlns:a16="http://schemas.microsoft.com/office/drawing/2014/main" id="{EEC127CF-88E8-269B-A32E-DD9D1F7265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93"/>
          <a:stretch/>
        </p:blipFill>
        <p:spPr>
          <a:xfrm>
            <a:off x="-19861" y="936"/>
            <a:ext cx="3764835" cy="3361238"/>
          </a:xfrm>
          <a:prstGeom prst="rect">
            <a:avLst/>
          </a:prstGeom>
        </p:spPr>
      </p:pic>
      <p:pic>
        <p:nvPicPr>
          <p:cNvPr id="5" name="Image 4" descr="Une image contenant texte, personne, intérieur, debout&#10;&#10;Description générée automatiquement">
            <a:extLst>
              <a:ext uri="{FF2B5EF4-FFF2-40B4-BE49-F238E27FC236}">
                <a16:creationId xmlns:a16="http://schemas.microsoft.com/office/drawing/2014/main" id="{3D3641A4-29E6-287B-9BF9-72FDA6DCBB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3565151" y="0"/>
            <a:ext cx="1352118" cy="3361238"/>
          </a:xfrm>
          <a:prstGeom prst="rect">
            <a:avLst/>
          </a:prstGeom>
        </p:spPr>
      </p:pic>
      <p:pic>
        <p:nvPicPr>
          <p:cNvPr id="7" name="Image 6" descr="Une image contenant texte, personne, intérieur, debout&#10;&#10;Description générée automatiquement">
            <a:extLst>
              <a:ext uri="{FF2B5EF4-FFF2-40B4-BE49-F238E27FC236}">
                <a16:creationId xmlns:a16="http://schemas.microsoft.com/office/drawing/2014/main" id="{31895F1A-FF2B-F95D-B8B2-627F496A83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4881411" y="0"/>
            <a:ext cx="1352118" cy="3361238"/>
          </a:xfrm>
          <a:prstGeom prst="rect">
            <a:avLst/>
          </a:prstGeom>
        </p:spPr>
      </p:pic>
      <p:pic>
        <p:nvPicPr>
          <p:cNvPr id="10" name="Image 9" descr="Une image contenant texte, personne, intérieur, debout&#10;&#10;Description générée automatiquement">
            <a:extLst>
              <a:ext uri="{FF2B5EF4-FFF2-40B4-BE49-F238E27FC236}">
                <a16:creationId xmlns:a16="http://schemas.microsoft.com/office/drawing/2014/main" id="{66D12641-13EC-BD61-3FF3-E4433BCAC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6207557" y="0"/>
            <a:ext cx="1352118" cy="3361238"/>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5010742"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Image 9" descr="Une image contenant logo&#10;&#10;Description générée automatiquement">
            <a:extLst>
              <a:ext uri="{FF2B5EF4-FFF2-40B4-BE49-F238E27FC236}">
                <a16:creationId xmlns:a16="http://schemas.microsoft.com/office/drawing/2014/main" id="{0AB5CCA0-FB03-144C-FA4D-DA1032366CC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71852" y="84464"/>
            <a:ext cx="694105" cy="47204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8">
            <a:extLst>
              <a:ext uri="{FF2B5EF4-FFF2-40B4-BE49-F238E27FC236}">
                <a16:creationId xmlns:a16="http://schemas.microsoft.com/office/drawing/2014/main" id="{0D1E70CC-2B99-B31B-D3F2-C6D486136E2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texte 18">
            <a:extLst>
              <a:ext uri="{FF2B5EF4-FFF2-40B4-BE49-F238E27FC236}">
                <a16:creationId xmlns:a16="http://schemas.microsoft.com/office/drawing/2014/main" id="{128B9CCD-1B9C-7A15-E197-B9A1A8A56500}"/>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0" name="Text Box 15">
            <a:extLst>
              <a:ext uri="{FF2B5EF4-FFF2-40B4-BE49-F238E27FC236}">
                <a16:creationId xmlns:a16="http://schemas.microsoft.com/office/drawing/2014/main" id="{9F127024-1211-2475-804E-FADC624C0F8D}"/>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4921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ndeur alimentaire page 1 - nb de jours à ajouer">
    <p:spTree>
      <p:nvGrpSpPr>
        <p:cNvPr id="1" name=""/>
        <p:cNvGrpSpPr/>
        <p:nvPr/>
      </p:nvGrpSpPr>
      <p:grpSpPr>
        <a:xfrm>
          <a:off x="0" y="0"/>
          <a:ext cx="0" cy="0"/>
          <a:chOff x="0" y="0"/>
          <a:chExt cx="0" cy="0"/>
        </a:xfrm>
      </p:grpSpPr>
      <p:pic>
        <p:nvPicPr>
          <p:cNvPr id="4" name="Image 3" descr="Une image contenant texte, personne, intérieur, debout&#10;&#10;Description générée automatiquement">
            <a:extLst>
              <a:ext uri="{FF2B5EF4-FFF2-40B4-BE49-F238E27FC236}">
                <a16:creationId xmlns:a16="http://schemas.microsoft.com/office/drawing/2014/main" id="{EEC127CF-88E8-269B-A32E-DD9D1F7265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93"/>
          <a:stretch/>
        </p:blipFill>
        <p:spPr>
          <a:xfrm>
            <a:off x="-19861" y="936"/>
            <a:ext cx="3764835" cy="3361238"/>
          </a:xfrm>
          <a:prstGeom prst="rect">
            <a:avLst/>
          </a:prstGeom>
        </p:spPr>
      </p:pic>
      <p:pic>
        <p:nvPicPr>
          <p:cNvPr id="5" name="Image 4" descr="Une image contenant texte, personne, intérieur, debout&#10;&#10;Description générée automatiquement">
            <a:extLst>
              <a:ext uri="{FF2B5EF4-FFF2-40B4-BE49-F238E27FC236}">
                <a16:creationId xmlns:a16="http://schemas.microsoft.com/office/drawing/2014/main" id="{3D3641A4-29E6-287B-9BF9-72FDA6DCBB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3565151" y="0"/>
            <a:ext cx="1352118" cy="3361238"/>
          </a:xfrm>
          <a:prstGeom prst="rect">
            <a:avLst/>
          </a:prstGeom>
        </p:spPr>
      </p:pic>
      <p:pic>
        <p:nvPicPr>
          <p:cNvPr id="7" name="Image 6" descr="Une image contenant texte, personne, intérieur, debout&#10;&#10;Description générée automatiquement">
            <a:extLst>
              <a:ext uri="{FF2B5EF4-FFF2-40B4-BE49-F238E27FC236}">
                <a16:creationId xmlns:a16="http://schemas.microsoft.com/office/drawing/2014/main" id="{31895F1A-FF2B-F95D-B8B2-627F496A83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4881411" y="0"/>
            <a:ext cx="1352118" cy="3361238"/>
          </a:xfrm>
          <a:prstGeom prst="rect">
            <a:avLst/>
          </a:prstGeom>
        </p:spPr>
      </p:pic>
      <p:pic>
        <p:nvPicPr>
          <p:cNvPr id="10" name="Image 9" descr="Une image contenant texte, personne, intérieur, debout&#10;&#10;Description générée automatiquement">
            <a:extLst>
              <a:ext uri="{FF2B5EF4-FFF2-40B4-BE49-F238E27FC236}">
                <a16:creationId xmlns:a16="http://schemas.microsoft.com/office/drawing/2014/main" id="{66D12641-13EC-BD61-3FF3-E4433BCAC6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47" r="70323"/>
          <a:stretch/>
        </p:blipFill>
        <p:spPr>
          <a:xfrm>
            <a:off x="6207557" y="0"/>
            <a:ext cx="1352118" cy="3361238"/>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87964"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exte 2">
            <a:extLst>
              <a:ext uri="{FF2B5EF4-FFF2-40B4-BE49-F238E27FC236}">
                <a16:creationId xmlns:a16="http://schemas.microsoft.com/office/drawing/2014/main" id="{187E09F0-7284-1F5A-BC2F-F8DEDB0E8B5D}"/>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6" name="Image 18">
            <a:extLst>
              <a:ext uri="{FF2B5EF4-FFF2-40B4-BE49-F238E27FC236}">
                <a16:creationId xmlns:a16="http://schemas.microsoft.com/office/drawing/2014/main" id="{5878B599-4A18-98C2-6D04-A01523CED9C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texte 18">
            <a:extLst>
              <a:ext uri="{FF2B5EF4-FFF2-40B4-BE49-F238E27FC236}">
                <a16:creationId xmlns:a16="http://schemas.microsoft.com/office/drawing/2014/main" id="{3EE801D1-CFB4-1DEC-C1CB-C0B0566B1213}"/>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4" name="Text Box 15">
            <a:extLst>
              <a:ext uri="{FF2B5EF4-FFF2-40B4-BE49-F238E27FC236}">
                <a16:creationId xmlns:a16="http://schemas.microsoft.com/office/drawing/2014/main" id="{404F09C3-B958-AC9B-412F-369D7548D508}"/>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18" name="Image 9" descr="Une image contenant logo&#10;&#10;Description générée automatiquement">
            <a:extLst>
              <a:ext uri="{FF2B5EF4-FFF2-40B4-BE49-F238E27FC236}">
                <a16:creationId xmlns:a16="http://schemas.microsoft.com/office/drawing/2014/main" id="{EC27EE35-8B64-9829-B880-7DBA0DA877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b="11075"/>
          <a:stretch>
            <a:fillRect/>
          </a:stretch>
        </p:blipFill>
        <p:spPr bwMode="auto">
          <a:xfrm>
            <a:off x="171852" y="84464"/>
            <a:ext cx="694105" cy="47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425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ogistique - qualité page 2">
    <p:spTree>
      <p:nvGrpSpPr>
        <p:cNvPr id="1" name=""/>
        <p:cNvGrpSpPr/>
        <p:nvPr/>
      </p:nvGrpSpPr>
      <p:grpSpPr>
        <a:xfrm>
          <a:off x="0" y="0"/>
          <a:ext cx="0" cy="0"/>
          <a:chOff x="0" y="0"/>
          <a:chExt cx="0" cy="0"/>
        </a:xfrm>
      </p:grpSpPr>
      <p:pic>
        <p:nvPicPr>
          <p:cNvPr id="8" name="Image 7" descr="Une image contenant texte, personne, intérieur, debout&#10;&#10;Description générée automatiquement">
            <a:extLst>
              <a:ext uri="{FF2B5EF4-FFF2-40B4-BE49-F238E27FC236}">
                <a16:creationId xmlns:a16="http://schemas.microsoft.com/office/drawing/2014/main" id="{02D52820-6CB5-92F5-DBD0-B235653605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888"/>
          <a:stretch/>
        </p:blipFill>
        <p:spPr>
          <a:xfrm>
            <a:off x="0" y="1"/>
            <a:ext cx="7559675" cy="4745260"/>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3B166D77-92CE-7C97-AA5C-9E2F8E10608A}"/>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A481C2EE-AF12-5C8C-FB56-3FA4ACEA0666}"/>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B397A4C5-0272-8370-3952-56FD6F7D736C}"/>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A4418752-6B82-425F-AFEB-44268F337957}"/>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51A5975A-FEE6-89C3-5187-A11A2B045A4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12683B3C-76E9-8FA3-B08A-BCD9E48923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403343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ndeur bricolage page 1 - 57 jour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47197BDE-13F1-CBBC-609A-FC2651164F65}"/>
              </a:ext>
            </a:extLst>
          </p:cNvPr>
          <p:cNvGrpSpPr/>
          <p:nvPr userDrawn="1"/>
        </p:nvGrpSpPr>
        <p:grpSpPr>
          <a:xfrm>
            <a:off x="-2" y="-6981"/>
            <a:ext cx="7561103" cy="3324045"/>
            <a:chOff x="-2" y="-6981"/>
            <a:chExt cx="7561103" cy="3324045"/>
          </a:xfrm>
        </p:grpSpPr>
        <p:pic>
          <p:nvPicPr>
            <p:cNvPr id="3" name="Image 2" descr="Une image contenant texte, personne, intérieur, pose&#10;&#10;Description générée automatiquement">
              <a:extLst>
                <a:ext uri="{FF2B5EF4-FFF2-40B4-BE49-F238E27FC236}">
                  <a16:creationId xmlns:a16="http://schemas.microsoft.com/office/drawing/2014/main" id="{B6BE9978-44F2-6124-045F-0697FA75C1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 y="-1"/>
              <a:ext cx="4973252" cy="3317065"/>
            </a:xfrm>
            <a:prstGeom prst="rect">
              <a:avLst/>
            </a:prstGeom>
          </p:spPr>
        </p:pic>
        <p:pic>
          <p:nvPicPr>
            <p:cNvPr id="6" name="Image 5" descr="Une image contenant texte, personne, intérieur, pose&#10;&#10;Description générée automatiquement">
              <a:extLst>
                <a:ext uri="{FF2B5EF4-FFF2-40B4-BE49-F238E27FC236}">
                  <a16:creationId xmlns:a16="http://schemas.microsoft.com/office/drawing/2014/main" id="{370A655F-BE5A-156B-1547-6CAA65E675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4726856" y="-1059"/>
              <a:ext cx="1162216" cy="3317065"/>
            </a:xfrm>
            <a:prstGeom prst="rect">
              <a:avLst/>
            </a:prstGeom>
          </p:spPr>
        </p:pic>
        <p:pic>
          <p:nvPicPr>
            <p:cNvPr id="13" name="Image 12" descr="Une image contenant texte, personne, intérieur, pose&#10;&#10;Description générée automatiquement">
              <a:extLst>
                <a:ext uri="{FF2B5EF4-FFF2-40B4-BE49-F238E27FC236}">
                  <a16:creationId xmlns:a16="http://schemas.microsoft.com/office/drawing/2014/main" id="{E2259B92-5BF2-35DE-8790-7CD910D90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5776910" y="-4020"/>
              <a:ext cx="1162216" cy="3317065"/>
            </a:xfrm>
            <a:prstGeom prst="rect">
              <a:avLst/>
            </a:prstGeom>
          </p:spPr>
        </p:pic>
        <p:pic>
          <p:nvPicPr>
            <p:cNvPr id="14" name="Image 13" descr="Une image contenant texte, personne, intérieur, pose&#10;&#10;Description générée automatiquement">
              <a:extLst>
                <a:ext uri="{FF2B5EF4-FFF2-40B4-BE49-F238E27FC236}">
                  <a16:creationId xmlns:a16="http://schemas.microsoft.com/office/drawing/2014/main" id="{9AA8F9C1-81E3-F695-BBC6-AF214E58DC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6398885" y="-6981"/>
              <a:ext cx="1162216" cy="3317065"/>
            </a:xfrm>
            <a:prstGeom prst="rect">
              <a:avLst/>
            </a:prstGeom>
          </p:spPr>
        </p:pic>
      </p:grpSp>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8211"/>
            <a:ext cx="4895988" cy="3492732"/>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20" name="Image 9" descr="Une image contenant logo&#10;&#10;Description générée automatiquement">
            <a:extLst>
              <a:ext uri="{FF2B5EF4-FFF2-40B4-BE49-F238E27FC236}">
                <a16:creationId xmlns:a16="http://schemas.microsoft.com/office/drawing/2014/main" id="{F02361CF-4B2E-F761-CF81-8DFCC6046F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27697" y="155135"/>
            <a:ext cx="1001846" cy="68133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18">
            <a:extLst>
              <a:ext uri="{FF2B5EF4-FFF2-40B4-BE49-F238E27FC236}">
                <a16:creationId xmlns:a16="http://schemas.microsoft.com/office/drawing/2014/main" id="{45B77245-E498-B897-FDEC-13662D58A6E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18">
            <a:extLst>
              <a:ext uri="{FF2B5EF4-FFF2-40B4-BE49-F238E27FC236}">
                <a16:creationId xmlns:a16="http://schemas.microsoft.com/office/drawing/2014/main" id="{1D40DACD-1F31-8530-66F6-5543DB135FF9}"/>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5" name="Text Box 15">
            <a:extLst>
              <a:ext uri="{FF2B5EF4-FFF2-40B4-BE49-F238E27FC236}">
                <a16:creationId xmlns:a16="http://schemas.microsoft.com/office/drawing/2014/main" id="{A456432D-C4FF-193F-8F63-C2451FE64449}"/>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2448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Vendeur bricolage page 1 - nb de jours à ajouter">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47197BDE-13F1-CBBC-609A-FC2651164F65}"/>
              </a:ext>
            </a:extLst>
          </p:cNvPr>
          <p:cNvGrpSpPr/>
          <p:nvPr userDrawn="1"/>
        </p:nvGrpSpPr>
        <p:grpSpPr>
          <a:xfrm>
            <a:off x="-2" y="-6981"/>
            <a:ext cx="7561103" cy="3324045"/>
            <a:chOff x="-2" y="-6981"/>
            <a:chExt cx="7561103" cy="3324045"/>
          </a:xfrm>
        </p:grpSpPr>
        <p:pic>
          <p:nvPicPr>
            <p:cNvPr id="3" name="Image 2" descr="Une image contenant texte, personne, intérieur, pose&#10;&#10;Description générée automatiquement">
              <a:extLst>
                <a:ext uri="{FF2B5EF4-FFF2-40B4-BE49-F238E27FC236}">
                  <a16:creationId xmlns:a16="http://schemas.microsoft.com/office/drawing/2014/main" id="{B6BE9978-44F2-6124-045F-0697FA75C1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 y="-1"/>
              <a:ext cx="4973252" cy="3317065"/>
            </a:xfrm>
            <a:prstGeom prst="rect">
              <a:avLst/>
            </a:prstGeom>
          </p:spPr>
        </p:pic>
        <p:pic>
          <p:nvPicPr>
            <p:cNvPr id="6" name="Image 5" descr="Une image contenant texte, personne, intérieur, pose&#10;&#10;Description générée automatiquement">
              <a:extLst>
                <a:ext uri="{FF2B5EF4-FFF2-40B4-BE49-F238E27FC236}">
                  <a16:creationId xmlns:a16="http://schemas.microsoft.com/office/drawing/2014/main" id="{370A655F-BE5A-156B-1547-6CAA65E675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4726856" y="-1059"/>
              <a:ext cx="1162216" cy="3317065"/>
            </a:xfrm>
            <a:prstGeom prst="rect">
              <a:avLst/>
            </a:prstGeom>
          </p:spPr>
        </p:pic>
        <p:pic>
          <p:nvPicPr>
            <p:cNvPr id="13" name="Image 12" descr="Une image contenant texte, personne, intérieur, pose&#10;&#10;Description générée automatiquement">
              <a:extLst>
                <a:ext uri="{FF2B5EF4-FFF2-40B4-BE49-F238E27FC236}">
                  <a16:creationId xmlns:a16="http://schemas.microsoft.com/office/drawing/2014/main" id="{E2259B92-5BF2-35DE-8790-7CD910D90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5776910" y="-4020"/>
              <a:ext cx="1162216" cy="3317065"/>
            </a:xfrm>
            <a:prstGeom prst="rect">
              <a:avLst/>
            </a:prstGeom>
          </p:spPr>
        </p:pic>
        <p:pic>
          <p:nvPicPr>
            <p:cNvPr id="14" name="Image 13" descr="Une image contenant texte, personne, intérieur, pose&#10;&#10;Description générée automatiquement">
              <a:extLst>
                <a:ext uri="{FF2B5EF4-FFF2-40B4-BE49-F238E27FC236}">
                  <a16:creationId xmlns:a16="http://schemas.microsoft.com/office/drawing/2014/main" id="{9AA8F9C1-81E3-F695-BBC6-AF214E58DC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631"/>
            <a:stretch/>
          </p:blipFill>
          <p:spPr>
            <a:xfrm flipH="1">
              <a:off x="6398885" y="-6981"/>
              <a:ext cx="1162216" cy="3317065"/>
            </a:xfrm>
            <a:prstGeom prst="rect">
              <a:avLst/>
            </a:prstGeom>
          </p:spPr>
        </p:pic>
      </p:grpSp>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440529" y="-87835"/>
            <a:ext cx="4895988" cy="3492732"/>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endParaRPr lang="fr-FR" dirty="0"/>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2">
            <a:extLst>
              <a:ext uri="{FF2B5EF4-FFF2-40B4-BE49-F238E27FC236}">
                <a16:creationId xmlns:a16="http://schemas.microsoft.com/office/drawing/2014/main" id="{D1939713-CA53-8E07-73BB-19BCB892E8BA}"/>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5" name="Image 9" descr="Une image contenant logo&#10;&#10;Description générée automatiquement">
            <a:extLst>
              <a:ext uri="{FF2B5EF4-FFF2-40B4-BE49-F238E27FC236}">
                <a16:creationId xmlns:a16="http://schemas.microsoft.com/office/drawing/2014/main" id="{1C4E031D-668C-4249-BF77-FB94521B5EC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98829" y="137667"/>
            <a:ext cx="904301" cy="61499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18">
            <a:extLst>
              <a:ext uri="{FF2B5EF4-FFF2-40B4-BE49-F238E27FC236}">
                <a16:creationId xmlns:a16="http://schemas.microsoft.com/office/drawing/2014/main" id="{D190BC3A-0FC2-0F9F-7E58-F8D15FAA420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8">
            <a:extLst>
              <a:ext uri="{FF2B5EF4-FFF2-40B4-BE49-F238E27FC236}">
                <a16:creationId xmlns:a16="http://schemas.microsoft.com/office/drawing/2014/main" id="{3887373A-616B-63B2-061B-AB2DF3907F17}"/>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0" name="Text Box 15">
            <a:extLst>
              <a:ext uri="{FF2B5EF4-FFF2-40B4-BE49-F238E27FC236}">
                <a16:creationId xmlns:a16="http://schemas.microsoft.com/office/drawing/2014/main" id="{859935B3-D533-6FB3-C399-07FC3A8DA180}"/>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64621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ndeur bricolage - qualité page 2">
    <p:spTree>
      <p:nvGrpSpPr>
        <p:cNvPr id="1" name=""/>
        <p:cNvGrpSpPr/>
        <p:nvPr/>
      </p:nvGrpSpPr>
      <p:grpSpPr>
        <a:xfrm>
          <a:off x="0" y="0"/>
          <a:ext cx="0" cy="0"/>
          <a:chOff x="0" y="0"/>
          <a:chExt cx="0" cy="0"/>
        </a:xfrm>
      </p:grpSpPr>
      <p:pic>
        <p:nvPicPr>
          <p:cNvPr id="4" name="Image 3" descr="Une image contenant texte, personne, intérieur, pose&#10;&#10;Description générée automatiquement">
            <a:extLst>
              <a:ext uri="{FF2B5EF4-FFF2-40B4-BE49-F238E27FC236}">
                <a16:creationId xmlns:a16="http://schemas.microsoft.com/office/drawing/2014/main" id="{A8C44B05-2EFE-163D-FFD6-68B5493DC6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23"/>
          <a:stretch/>
        </p:blipFill>
        <p:spPr>
          <a:xfrm>
            <a:off x="0" y="840"/>
            <a:ext cx="7559675" cy="4788892"/>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7A0E0C21-97AE-8811-7527-27209B195A4D}"/>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86B41BB2-9231-9FC8-7081-5321E2853709}"/>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7484AB5B-DB4A-A31B-C6D6-570AC36BF4B7}"/>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DC1CDF14-2BA4-71EE-92F0-42A52A72F010}"/>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A7BC7054-F860-E0F4-84CA-C963E3E3D53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E1AA8131-343B-EAD6-2FF1-30D64E8888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2082590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endeur bricolage page 1 - 57 jours">
    <p:spTree>
      <p:nvGrpSpPr>
        <p:cNvPr id="1" name=""/>
        <p:cNvGrpSpPr/>
        <p:nvPr/>
      </p:nvGrpSpPr>
      <p:grpSpPr>
        <a:xfrm>
          <a:off x="0" y="0"/>
          <a:ext cx="0" cy="0"/>
          <a:chOff x="0" y="0"/>
          <a:chExt cx="0" cy="0"/>
        </a:xfrm>
      </p:grpSpPr>
      <p:pic>
        <p:nvPicPr>
          <p:cNvPr id="4" name="Image 3" descr="Une image contenant personne, debout, plafond&#10;&#10;Description générée automatiquement">
            <a:extLst>
              <a:ext uri="{FF2B5EF4-FFF2-40B4-BE49-F238E27FC236}">
                <a16:creationId xmlns:a16="http://schemas.microsoft.com/office/drawing/2014/main" id="{CE9B60BE-8DF5-5BCB-9A0A-59F4B42A4D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643" r="12528" b="23026"/>
          <a:stretch/>
        </p:blipFill>
        <p:spPr>
          <a:xfrm flipH="1">
            <a:off x="0" y="-61581"/>
            <a:ext cx="6612618" cy="3344519"/>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8211"/>
            <a:ext cx="4895988" cy="3492732"/>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endParaRPr lang="fr-FR" dirty="0"/>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20" name="Image 9" descr="Une image contenant logo&#10;&#10;Description générée automatiquement">
            <a:extLst>
              <a:ext uri="{FF2B5EF4-FFF2-40B4-BE49-F238E27FC236}">
                <a16:creationId xmlns:a16="http://schemas.microsoft.com/office/drawing/2014/main" id="{F02361CF-4B2E-F761-CF81-8DFCC6046F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1626406" y="2527487"/>
            <a:ext cx="1001846" cy="68133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18">
            <a:extLst>
              <a:ext uri="{FF2B5EF4-FFF2-40B4-BE49-F238E27FC236}">
                <a16:creationId xmlns:a16="http://schemas.microsoft.com/office/drawing/2014/main" id="{45B77245-E498-B897-FDEC-13662D58A6E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texte 18">
            <a:extLst>
              <a:ext uri="{FF2B5EF4-FFF2-40B4-BE49-F238E27FC236}">
                <a16:creationId xmlns:a16="http://schemas.microsoft.com/office/drawing/2014/main" id="{1D40DACD-1F31-8530-66F6-5543DB135FF9}"/>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5" name="Text Box 15">
            <a:extLst>
              <a:ext uri="{FF2B5EF4-FFF2-40B4-BE49-F238E27FC236}">
                <a16:creationId xmlns:a16="http://schemas.microsoft.com/office/drawing/2014/main" id="{A456432D-C4FF-193F-8F63-C2451FE64449}"/>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texte 2">
            <a:extLst>
              <a:ext uri="{FF2B5EF4-FFF2-40B4-BE49-F238E27FC236}">
                <a16:creationId xmlns:a16="http://schemas.microsoft.com/office/drawing/2014/main" id="{7D4AADAC-C07B-1C25-3CB5-16052B67363E}"/>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spTree>
    <p:extLst>
      <p:ext uri="{BB962C8B-B14F-4D97-AF65-F5344CB8AC3E}">
        <p14:creationId xmlns:p14="http://schemas.microsoft.com/office/powerpoint/2010/main" val="3812031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que page 1 - nb de jours à préciser">
    <p:spTree>
      <p:nvGrpSpPr>
        <p:cNvPr id="1" name=""/>
        <p:cNvGrpSpPr/>
        <p:nvPr/>
      </p:nvGrpSpPr>
      <p:grpSpPr>
        <a:xfrm>
          <a:off x="0" y="0"/>
          <a:ext cx="0" cy="0"/>
          <a:chOff x="0" y="0"/>
          <a:chExt cx="0" cy="0"/>
        </a:xfrm>
      </p:grpSpPr>
      <p:pic>
        <p:nvPicPr>
          <p:cNvPr id="2059" name="Image 15" descr="Une image contenant texte&#10;&#10;Description générée automatiquement">
            <a:extLst>
              <a:ext uri="{FF2B5EF4-FFF2-40B4-BE49-F238E27FC236}">
                <a16:creationId xmlns:a16="http://schemas.microsoft.com/office/drawing/2014/main" id="{E1301CFD-8D45-445F-0BA4-6512B1412017}"/>
              </a:ext>
            </a:extLst>
          </p:cNvPr>
          <p:cNvPicPr>
            <a:picLocks noChangeArrowheads="1"/>
          </p:cNvPicPr>
          <p:nvPr userDrawn="1"/>
        </p:nvPicPr>
        <p:blipFill rotWithShape="1">
          <a:blip r:embed="rId2">
            <a:extLst>
              <a:ext uri="{28A0092B-C50C-407E-A947-70E740481C1C}">
                <a14:useLocalDpi xmlns:a14="http://schemas.microsoft.com/office/drawing/2010/main" val="0"/>
              </a:ext>
            </a:extLst>
          </a:blip>
          <a:srcRect l="5194" t="3685" r="7677" b="36351"/>
          <a:stretch/>
        </p:blipFill>
        <p:spPr bwMode="auto">
          <a:xfrm>
            <a:off x="-1472" y="-67509"/>
            <a:ext cx="7560000" cy="33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351901" y="-82487"/>
            <a:ext cx="5207775"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261336" y="1218596"/>
            <a:ext cx="1294944"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20075" y="157522"/>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53" name="Image 9" descr="Une image contenant logo&#10;&#10;Description générée automatiquement">
            <a:extLst>
              <a:ext uri="{FF2B5EF4-FFF2-40B4-BE49-F238E27FC236}">
                <a16:creationId xmlns:a16="http://schemas.microsoft.com/office/drawing/2014/main" id="{E6143D9E-C7FE-2774-554B-DC1838C2C61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b="11075"/>
          <a:stretch>
            <a:fillRect/>
          </a:stretch>
        </p:blipFill>
        <p:spPr bwMode="auto">
          <a:xfrm>
            <a:off x="610281" y="2357690"/>
            <a:ext cx="1254697" cy="85328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261336" y="1563165"/>
            <a:ext cx="4085723"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3" name="Espace réservé du texte 2">
            <a:extLst>
              <a:ext uri="{FF2B5EF4-FFF2-40B4-BE49-F238E27FC236}">
                <a16:creationId xmlns:a16="http://schemas.microsoft.com/office/drawing/2014/main" id="{6898059E-FBD7-FEFD-D3BF-2042FDCA2447}"/>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sp>
        <p:nvSpPr>
          <p:cNvPr id="4" name="Espace réservé du texte 23">
            <a:extLst>
              <a:ext uri="{FF2B5EF4-FFF2-40B4-BE49-F238E27FC236}">
                <a16:creationId xmlns:a16="http://schemas.microsoft.com/office/drawing/2014/main" id="{467C370F-F096-9067-667C-FF86DD6FD05E}"/>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spcBef>
                <a:spcPts val="0"/>
              </a:spcBef>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spcBef>
                <a:spcPts val="0"/>
              </a:spcBef>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spcBef>
                <a:spcPts val="0"/>
              </a:spcBef>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spcBef>
                <a:spcPts val="0"/>
              </a:spcBef>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5" name="Image 18">
            <a:extLst>
              <a:ext uri="{FF2B5EF4-FFF2-40B4-BE49-F238E27FC236}">
                <a16:creationId xmlns:a16="http://schemas.microsoft.com/office/drawing/2014/main" id="{C2C014A2-1ABA-D45D-38C0-E9671CF9A0A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18">
            <a:extLst>
              <a:ext uri="{FF2B5EF4-FFF2-40B4-BE49-F238E27FC236}">
                <a16:creationId xmlns:a16="http://schemas.microsoft.com/office/drawing/2014/main" id="{7356D653-42A3-1CA9-189C-73468C655C47}"/>
              </a:ext>
            </a:extLst>
          </p:cNvPr>
          <p:cNvSpPr>
            <a:spLocks noGrp="1"/>
          </p:cNvSpPr>
          <p:nvPr>
            <p:ph type="body" sz="quarter" idx="11" hasCustomPrompt="1"/>
          </p:nvPr>
        </p:nvSpPr>
        <p:spPr>
          <a:xfrm>
            <a:off x="3421100" y="2773577"/>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7" name="Text Box 15">
            <a:extLst>
              <a:ext uri="{FF2B5EF4-FFF2-40B4-BE49-F238E27FC236}">
                <a16:creationId xmlns:a16="http://schemas.microsoft.com/office/drawing/2014/main" id="{C22C70B2-00B8-E9F5-8728-1D666E81EC9C}"/>
              </a:ext>
            </a:extLst>
          </p:cNvPr>
          <p:cNvSpPr txBox="1">
            <a:spLocks noChangeArrowheads="1"/>
          </p:cNvSpPr>
          <p:nvPr userDrawn="1"/>
        </p:nvSpPr>
        <p:spPr bwMode="auto">
          <a:xfrm>
            <a:off x="5207776" y="3085541"/>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955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vendeur bricolage - qualité page 2">
    <p:spTree>
      <p:nvGrpSpPr>
        <p:cNvPr id="1" name=""/>
        <p:cNvGrpSpPr/>
        <p:nvPr/>
      </p:nvGrpSpPr>
      <p:grpSpPr>
        <a:xfrm>
          <a:off x="0" y="0"/>
          <a:ext cx="0" cy="0"/>
          <a:chOff x="0" y="0"/>
          <a:chExt cx="0" cy="0"/>
        </a:xfrm>
      </p:grpSpPr>
      <p:pic>
        <p:nvPicPr>
          <p:cNvPr id="6" name="Image 5" descr="Une image contenant personne, debout, plafond&#10;&#10;Description générée automatiquement">
            <a:extLst>
              <a:ext uri="{FF2B5EF4-FFF2-40B4-BE49-F238E27FC236}">
                <a16:creationId xmlns:a16="http://schemas.microsoft.com/office/drawing/2014/main" id="{05F8F6C5-3449-BBAA-0FCD-5F9ACB6EC8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990"/>
          <a:stretch/>
        </p:blipFill>
        <p:spPr>
          <a:xfrm>
            <a:off x="-24642" y="-46881"/>
            <a:ext cx="7608955" cy="4821760"/>
          </a:xfrm>
          <a:prstGeom prst="rect">
            <a:avLst/>
          </a:prstGeom>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131678" y="253268"/>
            <a:ext cx="7380000" cy="4356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9" name="ZoneTexte 8">
            <a:extLst>
              <a:ext uri="{FF2B5EF4-FFF2-40B4-BE49-F238E27FC236}">
                <a16:creationId xmlns:a16="http://schemas.microsoft.com/office/drawing/2014/main" id="{7A0E0C21-97AE-8811-7527-27209B195A4D}"/>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 coins arrondis 10">
            <a:extLst>
              <a:ext uri="{FF2B5EF4-FFF2-40B4-BE49-F238E27FC236}">
                <a16:creationId xmlns:a16="http://schemas.microsoft.com/office/drawing/2014/main" id="{86B41BB2-9231-9FC8-7081-5321E2853709}"/>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7484AB5B-DB4A-A31B-C6D6-570AC36BF4B7}"/>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13" name="Espace réservé du texte 13">
            <a:extLst>
              <a:ext uri="{FF2B5EF4-FFF2-40B4-BE49-F238E27FC236}">
                <a16:creationId xmlns:a16="http://schemas.microsoft.com/office/drawing/2014/main" id="{DC1CDF14-2BA4-71EE-92F0-42A52A72F010}"/>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17" name="Image 16">
            <a:extLst>
              <a:ext uri="{FF2B5EF4-FFF2-40B4-BE49-F238E27FC236}">
                <a16:creationId xmlns:a16="http://schemas.microsoft.com/office/drawing/2014/main" id="{A7BC7054-F860-E0F4-84CA-C963E3E3D53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descr="Une image contenant logo&#10;&#10;Description générée automatiquement">
            <a:extLst>
              <a:ext uri="{FF2B5EF4-FFF2-40B4-BE49-F238E27FC236}">
                <a16:creationId xmlns:a16="http://schemas.microsoft.com/office/drawing/2014/main" id="{E1AA8131-343B-EAD6-2FF1-30D64E88886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247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que page 2">
    <p:spTree>
      <p:nvGrpSpPr>
        <p:cNvPr id="1" name=""/>
        <p:cNvGrpSpPr/>
        <p:nvPr/>
      </p:nvGrpSpPr>
      <p:grpSpPr>
        <a:xfrm>
          <a:off x="0" y="0"/>
          <a:ext cx="0" cy="0"/>
          <a:chOff x="0" y="0"/>
          <a:chExt cx="0" cy="0"/>
        </a:xfrm>
      </p:grpSpPr>
      <p:pic>
        <p:nvPicPr>
          <p:cNvPr id="2053" name="Image 9" descr="Une image contenant logo&#10;&#10;Description générée automatiquement">
            <a:extLst>
              <a:ext uri="{FF2B5EF4-FFF2-40B4-BE49-F238E27FC236}">
                <a16:creationId xmlns:a16="http://schemas.microsoft.com/office/drawing/2014/main" id="{E6143D9E-C7FE-2774-554B-DC1838C2C6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1075"/>
          <a:stretch>
            <a:fillRect/>
          </a:stretch>
        </p:blipFill>
        <p:spPr bwMode="auto">
          <a:xfrm>
            <a:off x="212615" y="1971989"/>
            <a:ext cx="1254697" cy="85328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2" name="Image 1" descr="Une image contenant texte&#10;&#10;Description générée automatiquement">
            <a:extLst>
              <a:ext uri="{FF2B5EF4-FFF2-40B4-BE49-F238E27FC236}">
                <a16:creationId xmlns:a16="http://schemas.microsoft.com/office/drawing/2014/main" id="{7E5F4710-1AB0-C76B-E790-B2A84BDC1D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0"/>
            <a:ext cx="7606271" cy="4763069"/>
          </a:xfrm>
          <a:prstGeom prst="rect">
            <a:avLst/>
          </a:prstGeom>
        </p:spPr>
      </p:pic>
      <p:sp>
        <p:nvSpPr>
          <p:cNvPr id="3" name="Rectangle 2">
            <a:extLst>
              <a:ext uri="{FF2B5EF4-FFF2-40B4-BE49-F238E27FC236}">
                <a16:creationId xmlns:a16="http://schemas.microsoft.com/office/drawing/2014/main" id="{5FCB739D-C801-439F-C498-8AB569B7E5C8}"/>
              </a:ext>
            </a:extLst>
          </p:cNvPr>
          <p:cNvSpPr/>
          <p:nvPr userDrawn="1"/>
        </p:nvSpPr>
        <p:spPr>
          <a:xfrm>
            <a:off x="89852" y="195229"/>
            <a:ext cx="7379970" cy="43726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23" name="ZoneTexte 22">
            <a:extLst>
              <a:ext uri="{FF2B5EF4-FFF2-40B4-BE49-F238E27FC236}">
                <a16:creationId xmlns:a16="http://schemas.microsoft.com/office/drawing/2014/main" id="{A022CEBE-B48A-9B8B-F88B-1EA8B45D87A9}"/>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 coins arrondis 24">
            <a:extLst>
              <a:ext uri="{FF2B5EF4-FFF2-40B4-BE49-F238E27FC236}">
                <a16:creationId xmlns:a16="http://schemas.microsoft.com/office/drawing/2014/main" id="{7216B31E-18AC-D61A-9CC9-A780A7A675BD}"/>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26" name="ZoneTexte 25">
            <a:extLst>
              <a:ext uri="{FF2B5EF4-FFF2-40B4-BE49-F238E27FC236}">
                <a16:creationId xmlns:a16="http://schemas.microsoft.com/office/drawing/2014/main" id="{A7062F11-D42D-9543-3D9B-B7EE1F54562D}"/>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27" name="Espace réservé du texte 13">
            <a:extLst>
              <a:ext uri="{FF2B5EF4-FFF2-40B4-BE49-F238E27FC236}">
                <a16:creationId xmlns:a16="http://schemas.microsoft.com/office/drawing/2014/main" id="{A33FDDAD-37E9-CCFA-A089-E2C6F029D46B}"/>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28" name="Image 27">
            <a:extLst>
              <a:ext uri="{FF2B5EF4-FFF2-40B4-BE49-F238E27FC236}">
                <a16:creationId xmlns:a16="http://schemas.microsoft.com/office/drawing/2014/main" id="{69DD73E3-A526-0E74-763D-14B7B91920D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descr="Une image contenant logo&#10;&#10;Description générée automatiquement">
            <a:extLst>
              <a:ext uri="{FF2B5EF4-FFF2-40B4-BE49-F238E27FC236}">
                <a16:creationId xmlns:a16="http://schemas.microsoft.com/office/drawing/2014/main" id="{96A32AD1-FE9A-9812-BA2C-BBC9BF465B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51558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formatique page 1 - 57 jours">
    <p:spTree>
      <p:nvGrpSpPr>
        <p:cNvPr id="1" name=""/>
        <p:cNvGrpSpPr/>
        <p:nvPr/>
      </p:nvGrpSpPr>
      <p:grpSpPr>
        <a:xfrm>
          <a:off x="0" y="0"/>
          <a:ext cx="0" cy="0"/>
          <a:chOff x="0" y="0"/>
          <a:chExt cx="0" cy="0"/>
        </a:xfrm>
      </p:grpSpPr>
      <p:pic>
        <p:nvPicPr>
          <p:cNvPr id="3" name="Image 2" descr="Une image contenant sol&#10;&#10;Description générée automatiquement">
            <a:extLst>
              <a:ext uri="{FF2B5EF4-FFF2-40B4-BE49-F238E27FC236}">
                <a16:creationId xmlns:a16="http://schemas.microsoft.com/office/drawing/2014/main" id="{6ACB28C9-4005-7237-8544-A7698889B4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507" r="38556" b="24666"/>
          <a:stretch/>
        </p:blipFill>
        <p:spPr>
          <a:xfrm flipH="1">
            <a:off x="0" y="0"/>
            <a:ext cx="7559675" cy="3269837"/>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6" y="-124834"/>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275763" y="1218596"/>
            <a:ext cx="1534777"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55" name="Image 18">
            <a:extLst>
              <a:ext uri="{FF2B5EF4-FFF2-40B4-BE49-F238E27FC236}">
                <a16:creationId xmlns:a16="http://schemas.microsoft.com/office/drawing/2014/main" id="{4C37D01D-C1FA-EB48-88DE-A466C78F125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2" name="Text Box 15">
            <a:extLst>
              <a:ext uri="{FF2B5EF4-FFF2-40B4-BE49-F238E27FC236}">
                <a16:creationId xmlns:a16="http://schemas.microsoft.com/office/drawing/2014/main" id="{E9543DF6-AE71-3EFA-1528-DB4CB1803FE7}"/>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275763" y="1563165"/>
            <a:ext cx="4200211"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2" name="Espace réservé du texte 18">
            <a:extLst>
              <a:ext uri="{FF2B5EF4-FFF2-40B4-BE49-F238E27FC236}">
                <a16:creationId xmlns:a16="http://schemas.microsoft.com/office/drawing/2014/main" id="{95F20125-1250-BE85-A407-B4F8B8E87106}"/>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7" name="Image 6" descr="Une image contenant logo&#10;&#10;Description générée automatiquement">
            <a:extLst>
              <a:ext uri="{FF2B5EF4-FFF2-40B4-BE49-F238E27FC236}">
                <a16:creationId xmlns:a16="http://schemas.microsoft.com/office/drawing/2014/main" id="{0BCE61BF-6F09-8551-70ED-69D6EDD4391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3964" y="80371"/>
            <a:ext cx="639445" cy="423036"/>
          </a:xfrm>
          <a:prstGeom prst="rect">
            <a:avLst/>
          </a:prstGeom>
        </p:spPr>
      </p:pic>
    </p:spTree>
    <p:extLst>
      <p:ext uri="{BB962C8B-B14F-4D97-AF65-F5344CB8AC3E}">
        <p14:creationId xmlns:p14="http://schemas.microsoft.com/office/powerpoint/2010/main" val="1911829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Informatique page 1 - nb jours à définir">
    <p:spTree>
      <p:nvGrpSpPr>
        <p:cNvPr id="1" name=""/>
        <p:cNvGrpSpPr/>
        <p:nvPr/>
      </p:nvGrpSpPr>
      <p:grpSpPr>
        <a:xfrm>
          <a:off x="0" y="0"/>
          <a:ext cx="0" cy="0"/>
          <a:chOff x="0" y="0"/>
          <a:chExt cx="0" cy="0"/>
        </a:xfrm>
      </p:grpSpPr>
      <p:pic>
        <p:nvPicPr>
          <p:cNvPr id="3" name="Image 2" descr="Une image contenant sol&#10;&#10;Description générée automatiquement">
            <a:extLst>
              <a:ext uri="{FF2B5EF4-FFF2-40B4-BE49-F238E27FC236}">
                <a16:creationId xmlns:a16="http://schemas.microsoft.com/office/drawing/2014/main" id="{6ACB28C9-4005-7237-8544-A7698889B4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5507" r="38556" b="24666"/>
          <a:stretch/>
        </p:blipFill>
        <p:spPr>
          <a:xfrm flipH="1">
            <a:off x="0" y="0"/>
            <a:ext cx="7559675" cy="3269837"/>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469350" y="1563165"/>
            <a:ext cx="3877709"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Espace réservé du texte 2">
            <a:extLst>
              <a:ext uri="{FF2B5EF4-FFF2-40B4-BE49-F238E27FC236}">
                <a16:creationId xmlns:a16="http://schemas.microsoft.com/office/drawing/2014/main" id="{6C606D3F-17FE-7AEB-EDF4-1093C1920F24}"/>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6" name="Image 5" descr="Une image contenant logo&#10;&#10;Description générée automatiquement">
            <a:extLst>
              <a:ext uri="{FF2B5EF4-FFF2-40B4-BE49-F238E27FC236}">
                <a16:creationId xmlns:a16="http://schemas.microsoft.com/office/drawing/2014/main" id="{106949FC-9149-5D1B-7CD5-7B4E1AF611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3964" y="80371"/>
            <a:ext cx="639445" cy="423036"/>
          </a:xfrm>
          <a:prstGeom prst="rect">
            <a:avLst/>
          </a:prstGeom>
        </p:spPr>
      </p:pic>
      <p:pic>
        <p:nvPicPr>
          <p:cNvPr id="7" name="Image 18">
            <a:extLst>
              <a:ext uri="{FF2B5EF4-FFF2-40B4-BE49-F238E27FC236}">
                <a16:creationId xmlns:a16="http://schemas.microsoft.com/office/drawing/2014/main" id="{31E3AD69-7650-12FB-8767-051D2AFC71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texte 18">
            <a:extLst>
              <a:ext uri="{FF2B5EF4-FFF2-40B4-BE49-F238E27FC236}">
                <a16:creationId xmlns:a16="http://schemas.microsoft.com/office/drawing/2014/main" id="{DBFAEEBA-012A-24F4-6A31-99EE709E804D}"/>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13" name="Text Box 15">
            <a:extLst>
              <a:ext uri="{FF2B5EF4-FFF2-40B4-BE49-F238E27FC236}">
                <a16:creationId xmlns:a16="http://schemas.microsoft.com/office/drawing/2014/main" id="{5CA75F49-DCD0-DCD9-BB0A-A7D954C41F6D}"/>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4213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formatique page 2">
    <p:spTree>
      <p:nvGrpSpPr>
        <p:cNvPr id="1" name=""/>
        <p:cNvGrpSpPr/>
        <p:nvPr/>
      </p:nvGrpSpPr>
      <p:grpSpPr>
        <a:xfrm>
          <a:off x="0" y="0"/>
          <a:ext cx="0" cy="0"/>
          <a:chOff x="0" y="0"/>
          <a:chExt cx="0" cy="0"/>
        </a:xfrm>
      </p:grpSpPr>
      <p:pic>
        <p:nvPicPr>
          <p:cNvPr id="11" name="Image 10" descr="Une image contenant sol&#10;&#10;Description générée automatiquement">
            <a:extLst>
              <a:ext uri="{FF2B5EF4-FFF2-40B4-BE49-F238E27FC236}">
                <a16:creationId xmlns:a16="http://schemas.microsoft.com/office/drawing/2014/main" id="{83D49282-C507-DB9F-79C2-067ADCEEB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5108" r="23168" b="28488"/>
          <a:stretch/>
        </p:blipFill>
        <p:spPr>
          <a:xfrm flipH="1">
            <a:off x="0" y="-82553"/>
            <a:ext cx="7586524" cy="4827813"/>
          </a:xfrm>
          <a:prstGeom prst="rect">
            <a:avLst/>
          </a:prstGeom>
        </p:spPr>
      </p:pic>
      <p:pic>
        <p:nvPicPr>
          <p:cNvPr id="2053" name="Image 9" descr="Une image contenant logo&#10;&#10;Description générée automatiquement">
            <a:extLst>
              <a:ext uri="{FF2B5EF4-FFF2-40B4-BE49-F238E27FC236}">
                <a16:creationId xmlns:a16="http://schemas.microsoft.com/office/drawing/2014/main" id="{E6143D9E-C7FE-2774-554B-DC1838C2C6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b="11075"/>
          <a:stretch>
            <a:fillRect/>
          </a:stretch>
        </p:blipFill>
        <p:spPr bwMode="auto">
          <a:xfrm>
            <a:off x="212615" y="1971989"/>
            <a:ext cx="1254697" cy="85328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212615" y="4940490"/>
            <a:ext cx="7134445" cy="4251892"/>
          </a:xfrm>
        </p:spPr>
        <p:txBody>
          <a:bodyPr>
            <a:normAutofit/>
          </a:bodyPr>
          <a:lstStyle>
            <a:lvl1pPr marL="0" indent="0">
              <a:lnSpc>
                <a:spcPct val="114000"/>
              </a:lnSpc>
              <a:spcBef>
                <a:spcPts val="0"/>
              </a:spcBef>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14000"/>
              </a:lnSpc>
              <a:spcBef>
                <a:spcPts val="0"/>
              </a:spcBef>
              <a:spcAft>
                <a:spcPts val="600"/>
              </a:spcAft>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14000"/>
              </a:lnSpc>
              <a:spcBef>
                <a:spcPts val="0"/>
              </a:spcBef>
              <a:spcAft>
                <a:spcPts val="600"/>
              </a:spcAft>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14000"/>
              </a:lnSpc>
              <a:spcBef>
                <a:spcPts val="0"/>
              </a:spcBef>
              <a:spcAft>
                <a:spcPts val="600"/>
              </a:spcAft>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14000"/>
              </a:lnSpc>
              <a:spcBef>
                <a:spcPts val="0"/>
              </a:spcBef>
              <a:spcAft>
                <a:spcPts val="600"/>
              </a:spcAft>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Rectangle 2">
            <a:extLst>
              <a:ext uri="{FF2B5EF4-FFF2-40B4-BE49-F238E27FC236}">
                <a16:creationId xmlns:a16="http://schemas.microsoft.com/office/drawing/2014/main" id="{5FCB739D-C801-439F-C498-8AB569B7E5C8}"/>
              </a:ext>
            </a:extLst>
          </p:cNvPr>
          <p:cNvSpPr/>
          <p:nvPr userDrawn="1"/>
        </p:nvSpPr>
        <p:spPr>
          <a:xfrm>
            <a:off x="89852" y="195229"/>
            <a:ext cx="7379970" cy="437261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5" name="Espace réservé du texte 4">
            <a:extLst>
              <a:ext uri="{FF2B5EF4-FFF2-40B4-BE49-F238E27FC236}">
                <a16:creationId xmlns:a16="http://schemas.microsoft.com/office/drawing/2014/main" id="{890E8790-0FF9-3EC7-411F-A4745831082B}"/>
              </a:ext>
            </a:extLst>
          </p:cNvPr>
          <p:cNvSpPr>
            <a:spLocks noGrp="1"/>
          </p:cNvSpPr>
          <p:nvPr>
            <p:ph type="body" sz="quarter" idx="13" hasCustomPrompt="1"/>
          </p:nvPr>
        </p:nvSpPr>
        <p:spPr>
          <a:xfrm>
            <a:off x="263524" y="877865"/>
            <a:ext cx="7032625" cy="3614737"/>
          </a:xfrm>
        </p:spPr>
        <p:txBody>
          <a:bodyPr>
            <a:normAutofit/>
          </a:bodyPr>
          <a:lstStyle>
            <a:lvl1pPr marL="0" indent="0">
              <a:lnSpc>
                <a:spcPct val="100000"/>
              </a:lnSpc>
              <a:spcBef>
                <a:spcPts val="0"/>
              </a:spcBef>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Ajoutez la description de votre entreprise (150 mots)</a:t>
            </a:r>
          </a:p>
        </p:txBody>
      </p:sp>
      <p:sp>
        <p:nvSpPr>
          <p:cNvPr id="17" name="ZoneTexte 16">
            <a:extLst>
              <a:ext uri="{FF2B5EF4-FFF2-40B4-BE49-F238E27FC236}">
                <a16:creationId xmlns:a16="http://schemas.microsoft.com/office/drawing/2014/main" id="{CE47D985-1643-E4EE-94F2-382E3A89146A}"/>
              </a:ext>
            </a:extLst>
          </p:cNvPr>
          <p:cNvSpPr txBox="1"/>
          <p:nvPr userDrawn="1"/>
        </p:nvSpPr>
        <p:spPr>
          <a:xfrm>
            <a:off x="263524" y="9924113"/>
            <a:ext cx="7162329" cy="575863"/>
          </a:xfrm>
          <a:prstGeom prst="rect">
            <a:avLst/>
          </a:prstGeom>
          <a:noFill/>
        </p:spPr>
        <p:txBody>
          <a:bodyPr wrap="square" numCol="1" rtlCol="0">
            <a:spAutoFit/>
          </a:bodyPr>
          <a:lstStyle/>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Envoyez votre CV à l’adresse suivante :</a:t>
            </a:r>
            <a:r>
              <a:rPr lang="fr-FR" sz="1200" b="1" u="none"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fr-FR"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Pour en savoir plus ? RV sur notre site : </a:t>
            </a:r>
            <a:r>
              <a:rPr lang="fr-FR" sz="1200" b="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4"/>
              </a:rPr>
              <a:t>www.unjourunjob.fr</a:t>
            </a:r>
            <a:endParaRPr lang="fr-FR" sz="1200" b="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Rectangle : coins arrondis 18">
            <a:extLst>
              <a:ext uri="{FF2B5EF4-FFF2-40B4-BE49-F238E27FC236}">
                <a16:creationId xmlns:a16="http://schemas.microsoft.com/office/drawing/2014/main" id="{2694CE0F-13ED-D4B3-2DC5-D0CA30929E5B}"/>
              </a:ext>
            </a:extLst>
          </p:cNvPr>
          <p:cNvSpPr/>
          <p:nvPr userDrawn="1"/>
        </p:nvSpPr>
        <p:spPr>
          <a:xfrm>
            <a:off x="263524" y="9356000"/>
            <a:ext cx="1606550" cy="404495"/>
          </a:xfrm>
          <a:prstGeom prst="roundRect">
            <a:avLst/>
          </a:prstGeom>
          <a:solidFill>
            <a:srgbClr val="FF4A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Postuler</a:t>
            </a:r>
            <a:endParaRPr lang="fr-FR" sz="1100" dirty="0">
              <a:effectLst/>
              <a:ea typeface="Calibri" panose="020F0502020204030204" pitchFamily="34" charset="0"/>
              <a:cs typeface="Times New Roman" panose="02020603050405020304" pitchFamily="18" charset="0"/>
            </a:endParaRPr>
          </a:p>
        </p:txBody>
      </p:sp>
      <p:sp>
        <p:nvSpPr>
          <p:cNvPr id="20" name="ZoneTexte 19">
            <a:extLst>
              <a:ext uri="{FF2B5EF4-FFF2-40B4-BE49-F238E27FC236}">
                <a16:creationId xmlns:a16="http://schemas.microsoft.com/office/drawing/2014/main" id="{BDB75D12-F0E2-6165-6D71-72FCFA85D1B8}"/>
              </a:ext>
            </a:extLst>
          </p:cNvPr>
          <p:cNvSpPr txBox="1"/>
          <p:nvPr userDrawn="1"/>
        </p:nvSpPr>
        <p:spPr>
          <a:xfrm>
            <a:off x="6412480" y="10406441"/>
            <a:ext cx="1106942" cy="230832"/>
          </a:xfrm>
          <a:prstGeom prst="rect">
            <a:avLst/>
          </a:prstGeom>
          <a:noFill/>
        </p:spPr>
        <p:txBody>
          <a:bodyPr wrap="square" rtlCol="0">
            <a:spAutoFit/>
          </a:bodyPr>
          <a:lstStyle/>
          <a:p>
            <a:pPr algn="r"/>
            <a:r>
              <a:rPr lang="fr-FR" sz="900" dirty="0">
                <a:latin typeface="Arial" panose="020B0604020202020204" pitchFamily="34" charset="0"/>
                <a:cs typeface="Arial" panose="020B0604020202020204" pitchFamily="34" charset="0"/>
              </a:rPr>
              <a:t>Version </a:t>
            </a:r>
            <a:fld id="{8F51D7C1-8BCF-4B43-BF45-732EB2F6DAF2}" type="datetime3">
              <a:rPr lang="fr-FR" sz="900" smtClean="0">
                <a:latin typeface="Arial" panose="020B0604020202020204" pitchFamily="34" charset="0"/>
                <a:cs typeface="Arial" panose="020B0604020202020204" pitchFamily="34" charset="0"/>
              </a:rPr>
              <a:pPr algn="r"/>
              <a:t>17.04.23</a:t>
            </a:fld>
            <a:endParaRPr lang="fr-FR" sz="900" dirty="0">
              <a:latin typeface="Arial" panose="020B0604020202020204" pitchFamily="34" charset="0"/>
              <a:cs typeface="Arial" panose="020B0604020202020204" pitchFamily="34" charset="0"/>
            </a:endParaRPr>
          </a:p>
        </p:txBody>
      </p:sp>
      <p:sp>
        <p:nvSpPr>
          <p:cNvPr id="22" name="Espace réservé du texte 13">
            <a:extLst>
              <a:ext uri="{FF2B5EF4-FFF2-40B4-BE49-F238E27FC236}">
                <a16:creationId xmlns:a16="http://schemas.microsoft.com/office/drawing/2014/main" id="{AB0F4188-EDAE-E676-CAC7-827C68CAFDC1}"/>
              </a:ext>
            </a:extLst>
          </p:cNvPr>
          <p:cNvSpPr>
            <a:spLocks noGrp="1"/>
          </p:cNvSpPr>
          <p:nvPr>
            <p:ph type="body" sz="quarter" idx="14" hasCustomPrompt="1"/>
          </p:nvPr>
        </p:nvSpPr>
        <p:spPr>
          <a:xfrm>
            <a:off x="3256058" y="9924028"/>
            <a:ext cx="3134622" cy="230832"/>
          </a:xfrm>
        </p:spPr>
        <p:txBody>
          <a:bodyPr/>
          <a:lstStyle>
            <a:lvl1pPr marL="0" indent="0">
              <a:buNone/>
              <a:defRPr sz="1200">
                <a:latin typeface="Arial" panose="020B0604020202020204" pitchFamily="34" charset="0"/>
                <a:cs typeface="Arial" panose="020B0604020202020204" pitchFamily="34" charset="0"/>
              </a:defRPr>
            </a:lvl1pPr>
            <a:lvl2pPr marL="377967" indent="0">
              <a:buNone/>
              <a:defRPr sz="1200">
                <a:latin typeface="Arial" panose="020B0604020202020204" pitchFamily="34" charset="0"/>
                <a:cs typeface="Arial" panose="020B0604020202020204" pitchFamily="34" charset="0"/>
              </a:defRPr>
            </a:lvl2pPr>
            <a:lvl3pPr marL="755934" indent="0">
              <a:buNone/>
              <a:defRPr sz="1200">
                <a:latin typeface="Arial" panose="020B0604020202020204" pitchFamily="34" charset="0"/>
                <a:cs typeface="Arial" panose="020B0604020202020204" pitchFamily="34" charset="0"/>
              </a:defRPr>
            </a:lvl3pPr>
            <a:lvl4pPr marL="1133901" indent="0">
              <a:buNone/>
              <a:defRPr sz="1200">
                <a:latin typeface="Arial" panose="020B0604020202020204" pitchFamily="34" charset="0"/>
                <a:cs typeface="Arial" panose="020B0604020202020204" pitchFamily="34" charset="0"/>
              </a:defRPr>
            </a:lvl4pPr>
            <a:lvl5pPr marL="1511869" indent="0">
              <a:buNone/>
              <a:defRPr sz="1200">
                <a:latin typeface="Arial" panose="020B0604020202020204" pitchFamily="34" charset="0"/>
                <a:cs typeface="Arial" panose="020B0604020202020204" pitchFamily="34" charset="0"/>
              </a:defRPr>
            </a:lvl5pPr>
          </a:lstStyle>
          <a:p>
            <a:pPr lvl="0"/>
            <a:r>
              <a:rPr lang="fr-FR" dirty="0"/>
              <a:t>Ajouter le lien Beetween</a:t>
            </a:r>
          </a:p>
        </p:txBody>
      </p:sp>
      <p:pic>
        <p:nvPicPr>
          <p:cNvPr id="23" name="Image 22">
            <a:extLst>
              <a:ext uri="{FF2B5EF4-FFF2-40B4-BE49-F238E27FC236}">
                <a16:creationId xmlns:a16="http://schemas.microsoft.com/office/drawing/2014/main" id="{4B2D84D4-FA4E-6648-B1B1-47FBD7755CC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l="8167" r="80717"/>
          <a:stretch>
            <a:fillRect/>
          </a:stretch>
        </p:blipFill>
        <p:spPr bwMode="auto">
          <a:xfrm rot="12237054">
            <a:off x="2180548" y="9293041"/>
            <a:ext cx="452346" cy="635223"/>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descr="Une image contenant logo&#10;&#10;Description générée automatiquement">
            <a:extLst>
              <a:ext uri="{FF2B5EF4-FFF2-40B4-BE49-F238E27FC236}">
                <a16:creationId xmlns:a16="http://schemas.microsoft.com/office/drawing/2014/main" id="{B19A517D-C63E-D1DC-6FB2-1EB3FDEE014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25229" y="9897886"/>
            <a:ext cx="671269" cy="460353"/>
          </a:xfrm>
          <a:prstGeom prst="rect">
            <a:avLst/>
          </a:prstGeom>
        </p:spPr>
      </p:pic>
    </p:spTree>
    <p:extLst>
      <p:ext uri="{BB962C8B-B14F-4D97-AF65-F5344CB8AC3E}">
        <p14:creationId xmlns:p14="http://schemas.microsoft.com/office/powerpoint/2010/main" val="3957491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ncaire page 1 - 57 jours">
    <p:spTree>
      <p:nvGrpSpPr>
        <p:cNvPr id="1" name=""/>
        <p:cNvGrpSpPr/>
        <p:nvPr/>
      </p:nvGrpSpPr>
      <p:grpSpPr>
        <a:xfrm>
          <a:off x="0" y="0"/>
          <a:ext cx="0" cy="0"/>
          <a:chOff x="0" y="0"/>
          <a:chExt cx="0" cy="0"/>
        </a:xfrm>
      </p:grpSpPr>
      <p:pic>
        <p:nvPicPr>
          <p:cNvPr id="2" name="Image 1" descr="Une image contenant sol, intérieur&#10;&#10;Description générée automatiquement">
            <a:extLst>
              <a:ext uri="{FF2B5EF4-FFF2-40B4-BE49-F238E27FC236}">
                <a16:creationId xmlns:a16="http://schemas.microsoft.com/office/drawing/2014/main" id="{CF5F9B01-17F4-0E41-FAA3-B1A5F4ADC4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78" t="11520" b="22402"/>
          <a:stretch/>
        </p:blipFill>
        <p:spPr>
          <a:xfrm>
            <a:off x="-35547" y="0"/>
            <a:ext cx="7009792" cy="3330413"/>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Calibri" panose="020F0502020204030204" pitchFamily="34" charset="0"/>
              </a:rPr>
              <a:t>57 jours de formation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350229" y="1563165"/>
            <a:ext cx="4159545"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Image 9" descr="Une image contenant logo&#10;&#10;Description générée automatiquement">
            <a:extLst>
              <a:ext uri="{FF2B5EF4-FFF2-40B4-BE49-F238E27FC236}">
                <a16:creationId xmlns:a16="http://schemas.microsoft.com/office/drawing/2014/main" id="{F9806E49-203C-9400-366B-6E01DAF5E2B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59373" y="2357690"/>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18">
            <a:extLst>
              <a:ext uri="{FF2B5EF4-FFF2-40B4-BE49-F238E27FC236}">
                <a16:creationId xmlns:a16="http://schemas.microsoft.com/office/drawing/2014/main" id="{D4B2C78D-7EF1-221F-4D75-7765E9FECC8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066741" y="2751777"/>
            <a:ext cx="283488" cy="39751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18">
            <a:extLst>
              <a:ext uri="{FF2B5EF4-FFF2-40B4-BE49-F238E27FC236}">
                <a16:creationId xmlns:a16="http://schemas.microsoft.com/office/drawing/2014/main" id="{B105A529-3A9E-97A7-877E-C40DE291EE77}"/>
              </a:ext>
            </a:extLst>
          </p:cNvPr>
          <p:cNvSpPr>
            <a:spLocks noGrp="1"/>
          </p:cNvSpPr>
          <p:nvPr>
            <p:ph type="body" sz="quarter" idx="11" hasCustomPrompt="1"/>
          </p:nvPr>
        </p:nvSpPr>
        <p:spPr>
          <a:xfrm>
            <a:off x="3421100" y="2784335"/>
            <a:ext cx="3925960" cy="35506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7" name="Text Box 15">
            <a:extLst>
              <a:ext uri="{FF2B5EF4-FFF2-40B4-BE49-F238E27FC236}">
                <a16:creationId xmlns:a16="http://schemas.microsoft.com/office/drawing/2014/main" id="{2A7E66E7-5BCA-91FC-1AC5-4C57F9D2872C}"/>
              </a:ext>
            </a:extLst>
          </p:cNvPr>
          <p:cNvSpPr txBox="1">
            <a:spLocks noChangeArrowheads="1"/>
          </p:cNvSpPr>
          <p:nvPr userDrawn="1"/>
        </p:nvSpPr>
        <p:spPr bwMode="auto">
          <a:xfrm>
            <a:off x="5207776" y="3150089"/>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3704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ncaire page 1 - nombre de jours à indiquer">
    <p:spTree>
      <p:nvGrpSpPr>
        <p:cNvPr id="1" name=""/>
        <p:cNvGrpSpPr/>
        <p:nvPr/>
      </p:nvGrpSpPr>
      <p:grpSpPr>
        <a:xfrm>
          <a:off x="0" y="0"/>
          <a:ext cx="0" cy="0"/>
          <a:chOff x="0" y="0"/>
          <a:chExt cx="0" cy="0"/>
        </a:xfrm>
      </p:grpSpPr>
      <p:pic>
        <p:nvPicPr>
          <p:cNvPr id="2" name="Image 1" descr="Une image contenant sol, intérieur&#10;&#10;Description générée automatiquement">
            <a:extLst>
              <a:ext uri="{FF2B5EF4-FFF2-40B4-BE49-F238E27FC236}">
                <a16:creationId xmlns:a16="http://schemas.microsoft.com/office/drawing/2014/main" id="{CF5F9B01-17F4-0E41-FAA3-B1A5F4ADC4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278" t="11520" b="22402"/>
          <a:stretch/>
        </p:blipFill>
        <p:spPr>
          <a:xfrm>
            <a:off x="-35547" y="0"/>
            <a:ext cx="7009792" cy="3330413"/>
          </a:xfrm>
          <a:prstGeom prst="rect">
            <a:avLst/>
          </a:prstGeom>
        </p:spPr>
      </p:pic>
      <p:pic>
        <p:nvPicPr>
          <p:cNvPr id="17" name="Image 16">
            <a:extLst>
              <a:ext uri="{FF2B5EF4-FFF2-40B4-BE49-F238E27FC236}">
                <a16:creationId xmlns:a16="http://schemas.microsoft.com/office/drawing/2014/main" id="{DA8C2C42-32F4-368D-C227-B86BC420E514}"/>
              </a:ext>
            </a:extLst>
          </p:cNvPr>
          <p:cNvPicPr>
            <a:picLocks noChangeAspect="1"/>
          </p:cNvPicPr>
          <p:nvPr userDrawn="1"/>
        </p:nvPicPr>
        <p:blipFill rotWithShape="1">
          <a:blip r:embed="rId3"/>
          <a:srcRect l="-1" r="43063"/>
          <a:stretch/>
        </p:blipFill>
        <p:spPr>
          <a:xfrm>
            <a:off x="2663687" y="-82487"/>
            <a:ext cx="4895989" cy="3487008"/>
          </a:xfrm>
          <a:prstGeom prst="rect">
            <a:avLst/>
          </a:prstGeom>
        </p:spPr>
      </p:pic>
      <p:sp>
        <p:nvSpPr>
          <p:cNvPr id="8" name="Zone de texte 1">
            <a:extLst>
              <a:ext uri="{FF2B5EF4-FFF2-40B4-BE49-F238E27FC236}">
                <a16:creationId xmlns:a16="http://schemas.microsoft.com/office/drawing/2014/main" id="{9E463A89-5C1A-076E-245E-937F61437CA2}"/>
              </a:ext>
            </a:extLst>
          </p:cNvPr>
          <p:cNvSpPr txBox="1">
            <a:spLocks noChangeArrowheads="1"/>
          </p:cNvSpPr>
          <p:nvPr userDrawn="1"/>
        </p:nvSpPr>
        <p:spPr bwMode="auto">
          <a:xfrm>
            <a:off x="3421100" y="1218596"/>
            <a:ext cx="1389440" cy="34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60E20"/>
                </a:solidFill>
                <a:effectLst/>
                <a:latin typeface="Arial" panose="020B0604020202020204" pitchFamily="34" charset="0"/>
                <a:ea typeface="Calibri" panose="020F0502020204030204" pitchFamily="34" charset="0"/>
                <a:cs typeface="Arial" panose="020B0604020202020204" pitchFamily="34" charset="0"/>
              </a:rPr>
              <a:t>Devenez </a:t>
            </a:r>
            <a:endParaRPr kumimoji="0" lang="fr-FR" altLang="fr-FR" sz="400" b="0" i="0" u="none" strike="noStrike" cap="none" normalizeH="0" baseline="0" dirty="0">
              <a:ln>
                <a:noFill/>
              </a:ln>
              <a:solidFill>
                <a:schemeClr val="tx1"/>
              </a:solidFill>
              <a:effectLst/>
            </a:endParaRPr>
          </a:p>
        </p:txBody>
      </p:sp>
      <p:sp>
        <p:nvSpPr>
          <p:cNvPr id="9" name="Zone de texte 2">
            <a:extLst>
              <a:ext uri="{FF2B5EF4-FFF2-40B4-BE49-F238E27FC236}">
                <a16:creationId xmlns:a16="http://schemas.microsoft.com/office/drawing/2014/main" id="{8D2A7332-3A9A-DCBE-46BC-3778B96E5DCB}"/>
              </a:ext>
            </a:extLst>
          </p:cNvPr>
          <p:cNvSpPr>
            <a:spLocks noChangeArrowheads="1"/>
          </p:cNvSpPr>
          <p:nvPr userDrawn="1"/>
        </p:nvSpPr>
        <p:spPr bwMode="auto">
          <a:xfrm>
            <a:off x="3608499" y="164631"/>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1" name="AutoShape 13">
            <a:extLst>
              <a:ext uri="{FF2B5EF4-FFF2-40B4-BE49-F238E27FC236}">
                <a16:creationId xmlns:a16="http://schemas.microsoft.com/office/drawing/2014/main" id="{25660A5D-F803-9862-69FD-9941F4714109}"/>
              </a:ext>
            </a:extLst>
          </p:cNvPr>
          <p:cNvSpPr>
            <a:spLocks noChangeArrowheads="1"/>
          </p:cNvSpPr>
          <p:nvPr userDrawn="1"/>
        </p:nvSpPr>
        <p:spPr bwMode="auto">
          <a:xfrm>
            <a:off x="5823885" y="503407"/>
            <a:ext cx="1389440" cy="621976"/>
          </a:xfrm>
          <a:prstGeom prst="flowChartAlternateProcess">
            <a:avLst/>
          </a:prstGeom>
          <a:solidFill>
            <a:srgbClr val="FF4A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a:ln>
                  <a:noFill/>
                </a:ln>
                <a:solidFill>
                  <a:srgbClr val="FFFFFF"/>
                </a:solidFill>
                <a:effectLst/>
                <a:latin typeface="Arial" panose="020B0604020202020204" pitchFamily="34" charset="0"/>
                <a:ea typeface="Calibri" panose="020F0502020204030204" pitchFamily="34" charset="0"/>
                <a:cs typeface="Arial" panose="020B0604020202020204" pitchFamily="34" charset="0"/>
              </a:rPr>
              <a:t>1 CDI</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062" name="Image 17">
            <a:extLst>
              <a:ext uri="{FF2B5EF4-FFF2-40B4-BE49-F238E27FC236}">
                <a16:creationId xmlns:a16="http://schemas.microsoft.com/office/drawing/2014/main" id="{59AC82A6-329D-E1B9-C19E-A856ABC44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8167" r="80717"/>
          <a:stretch>
            <a:fillRect/>
          </a:stretch>
        </p:blipFill>
        <p:spPr bwMode="auto">
          <a:xfrm rot="7576076">
            <a:off x="5204988" y="282572"/>
            <a:ext cx="452346" cy="6352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6">
            <a:extLst>
              <a:ext uri="{FF2B5EF4-FFF2-40B4-BE49-F238E27FC236}">
                <a16:creationId xmlns:a16="http://schemas.microsoft.com/office/drawing/2014/main" id="{BC15D943-03BD-7590-4CC5-8C9704983F23}"/>
              </a:ext>
            </a:extLst>
          </p:cNvPr>
          <p:cNvSpPr>
            <a:spLocks noChangeArrowheads="1"/>
          </p:cNvSpPr>
          <p:nvPr userDrawn="1"/>
        </p:nvSpPr>
        <p:spPr bwMode="auto">
          <a:xfrm>
            <a:off x="0" y="49757"/>
            <a:ext cx="184731"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sz="1960"/>
          </a:p>
        </p:txBody>
      </p:sp>
      <p:sp>
        <p:nvSpPr>
          <p:cNvPr id="16" name="Rectangle 23">
            <a:extLst>
              <a:ext uri="{FF2B5EF4-FFF2-40B4-BE49-F238E27FC236}">
                <a16:creationId xmlns:a16="http://schemas.microsoft.com/office/drawing/2014/main" id="{A1CB0987-DD5E-62B9-9E6F-93EF2A14FEBF}"/>
              </a:ext>
            </a:extLst>
          </p:cNvPr>
          <p:cNvSpPr>
            <a:spLocks noChangeArrowheads="1"/>
          </p:cNvSpPr>
          <p:nvPr userDrawn="1"/>
        </p:nvSpPr>
        <p:spPr bwMode="auto">
          <a:xfrm>
            <a:off x="0" y="124136"/>
            <a:ext cx="18473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Espace réservé du texte 18">
            <a:extLst>
              <a:ext uri="{FF2B5EF4-FFF2-40B4-BE49-F238E27FC236}">
                <a16:creationId xmlns:a16="http://schemas.microsoft.com/office/drawing/2014/main" id="{C824C1FA-5FA2-F47B-A89D-F955FEFC1714}"/>
              </a:ext>
            </a:extLst>
          </p:cNvPr>
          <p:cNvSpPr>
            <a:spLocks noGrp="1"/>
          </p:cNvSpPr>
          <p:nvPr>
            <p:ph type="body" sz="quarter" idx="10" hasCustomPrompt="1"/>
          </p:nvPr>
        </p:nvSpPr>
        <p:spPr>
          <a:xfrm>
            <a:off x="3350230" y="1563165"/>
            <a:ext cx="4135792" cy="569853"/>
          </a:xfrm>
        </p:spPr>
        <p:txBody>
          <a:bodyPr>
            <a:noAutofit/>
          </a:bodyPr>
          <a:lstStyle>
            <a:lvl1pPr marL="0" indent="0">
              <a:buNone/>
              <a:defRPr sz="28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Intitulé du poste</a:t>
            </a:r>
          </a:p>
        </p:txBody>
      </p:sp>
      <p:sp>
        <p:nvSpPr>
          <p:cNvPr id="24" name="Espace réservé du texte 23">
            <a:extLst>
              <a:ext uri="{FF2B5EF4-FFF2-40B4-BE49-F238E27FC236}">
                <a16:creationId xmlns:a16="http://schemas.microsoft.com/office/drawing/2014/main" id="{18DB451B-5D6E-D25B-0601-69B0D8BDD1C0}"/>
              </a:ext>
            </a:extLst>
          </p:cNvPr>
          <p:cNvSpPr>
            <a:spLocks noGrp="1"/>
          </p:cNvSpPr>
          <p:nvPr>
            <p:ph type="body" sz="quarter" idx="12"/>
          </p:nvPr>
        </p:nvSpPr>
        <p:spPr>
          <a:xfrm>
            <a:off x="184731" y="3362174"/>
            <a:ext cx="7162328" cy="7205503"/>
          </a:xfrm>
        </p:spPr>
        <p:txBody>
          <a:bodyPr>
            <a:normAutofit/>
          </a:bodyPr>
          <a:lstStyle>
            <a:lvl1pPr marL="0" indent="0">
              <a:lnSpc>
                <a:spcPct val="100000"/>
              </a:lnSpc>
              <a:spcAft>
                <a:spcPts val="600"/>
              </a:spcAft>
              <a:buNone/>
              <a:defRPr sz="1200" b="1">
                <a:solidFill>
                  <a:srgbClr val="FF4A62"/>
                </a:solidFill>
                <a:latin typeface="Arial" panose="020B0604020202020204" pitchFamily="34" charset="0"/>
                <a:cs typeface="Arial" panose="020B0604020202020204" pitchFamily="34" charset="0"/>
              </a:defRPr>
            </a:lvl1pPr>
            <a:lvl2pPr marL="0" indent="0">
              <a:lnSpc>
                <a:spcPct val="100000"/>
              </a:lnSpc>
              <a:buFont typeface="Jost Medium" pitchFamily="2" charset="0"/>
              <a:buNone/>
              <a:defRPr sz="1200">
                <a:latin typeface="Arial" panose="020B0604020202020204" pitchFamily="34" charset="0"/>
                <a:cs typeface="Arial" panose="020B0604020202020204" pitchFamily="34" charset="0"/>
              </a:defRPr>
            </a:lvl2pPr>
            <a:lvl3pPr marL="273050" indent="-273050">
              <a:lnSpc>
                <a:spcPct val="100000"/>
              </a:lnSpc>
              <a:buFont typeface="Jost Medium" pitchFamily="2" charset="0"/>
              <a:buChar char="·"/>
              <a:defRPr sz="1200">
                <a:latin typeface="Arial" panose="020B0604020202020204" pitchFamily="34" charset="0"/>
                <a:cs typeface="Arial" panose="020B0604020202020204" pitchFamily="34" charset="0"/>
              </a:defRPr>
            </a:lvl3pPr>
            <a:lvl4pPr marL="273050" indent="-273050">
              <a:lnSpc>
                <a:spcPct val="100000"/>
              </a:lnSpc>
              <a:buFont typeface="Jost Medium" pitchFamily="2" charset="0"/>
              <a:buChar char="·"/>
              <a:defRPr sz="1200" b="1">
                <a:latin typeface="Arial" panose="020B0604020202020204" pitchFamily="34" charset="0"/>
                <a:cs typeface="Arial" panose="020B0604020202020204" pitchFamily="34" charset="0"/>
              </a:defRPr>
            </a:lvl4pPr>
            <a:lvl5pPr marL="0" indent="0">
              <a:lnSpc>
                <a:spcPct val="100000"/>
              </a:lnSpc>
              <a:buFont typeface="Jost Medium" pitchFamily="2" charset="0"/>
              <a:buNone/>
              <a:defRPr sz="1200" b="1">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2">
            <a:extLst>
              <a:ext uri="{FF2B5EF4-FFF2-40B4-BE49-F238E27FC236}">
                <a16:creationId xmlns:a16="http://schemas.microsoft.com/office/drawing/2014/main" id="{1B20470C-EABD-D5FF-9238-C5D39D887A90}"/>
              </a:ext>
            </a:extLst>
          </p:cNvPr>
          <p:cNvSpPr>
            <a:spLocks noGrp="1"/>
          </p:cNvSpPr>
          <p:nvPr>
            <p:ph type="body" sz="quarter" idx="13" hasCustomPrompt="1"/>
          </p:nvPr>
        </p:nvSpPr>
        <p:spPr>
          <a:xfrm>
            <a:off x="3635962" y="182748"/>
            <a:ext cx="1373553" cy="569912"/>
          </a:xfrm>
        </p:spPr>
        <p:txBody>
          <a:bodyPr anchor="ctr"/>
          <a:lstStyle>
            <a:lvl1pPr marL="0" indent="0" algn="ctr">
              <a:buNone/>
              <a:defRPr sz="1400">
                <a:solidFill>
                  <a:schemeClr val="bg1"/>
                </a:solidFill>
                <a:latin typeface="Arial" panose="020B0604020202020204" pitchFamily="34" charset="0"/>
                <a:cs typeface="Arial" panose="020B0604020202020204" pitchFamily="34" charset="0"/>
              </a:defRPr>
            </a:lvl1pPr>
            <a:lvl2pPr marL="377967" indent="0">
              <a:buNone/>
              <a:defRPr sz="1400"/>
            </a:lvl2pPr>
            <a:lvl3pPr marL="755934" indent="0">
              <a:buNone/>
              <a:defRPr sz="1400"/>
            </a:lvl3pPr>
            <a:lvl4pPr marL="1133901" indent="0">
              <a:buNone/>
              <a:defRPr sz="1400"/>
            </a:lvl4pPr>
            <a:lvl5pPr marL="1511869" indent="0">
              <a:buNone/>
              <a:defRPr sz="1400"/>
            </a:lvl5pPr>
          </a:lstStyle>
          <a:p>
            <a:pPr lvl="0"/>
            <a:r>
              <a:rPr lang="fr-FR" dirty="0"/>
              <a:t>Nombre de jours de formation</a:t>
            </a:r>
          </a:p>
        </p:txBody>
      </p:sp>
      <p:pic>
        <p:nvPicPr>
          <p:cNvPr id="4" name="Image 9" descr="Une image contenant logo&#10;&#10;Description générée automatiquement">
            <a:extLst>
              <a:ext uri="{FF2B5EF4-FFF2-40B4-BE49-F238E27FC236}">
                <a16:creationId xmlns:a16="http://schemas.microsoft.com/office/drawing/2014/main" id="{52A4DAA4-60EC-5A07-D7E1-23D9534E4DE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b="11075"/>
          <a:stretch>
            <a:fillRect/>
          </a:stretch>
        </p:blipFill>
        <p:spPr bwMode="auto">
          <a:xfrm>
            <a:off x="59373" y="2325132"/>
            <a:ext cx="1254697" cy="8532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18">
            <a:extLst>
              <a:ext uri="{FF2B5EF4-FFF2-40B4-BE49-F238E27FC236}">
                <a16:creationId xmlns:a16="http://schemas.microsoft.com/office/drawing/2014/main" id="{9A38D4AD-A364-716B-1124-18ECA82E4C5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21100" y="2767792"/>
            <a:ext cx="242856" cy="340541"/>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texte 18">
            <a:extLst>
              <a:ext uri="{FF2B5EF4-FFF2-40B4-BE49-F238E27FC236}">
                <a16:creationId xmlns:a16="http://schemas.microsoft.com/office/drawing/2014/main" id="{F3C1E9AB-7FA4-8A05-C4C0-4A0BADE4ADE0}"/>
              </a:ext>
            </a:extLst>
          </p:cNvPr>
          <p:cNvSpPr>
            <a:spLocks noGrp="1"/>
          </p:cNvSpPr>
          <p:nvPr>
            <p:ph type="body" sz="quarter" idx="11" hasCustomPrompt="1"/>
          </p:nvPr>
        </p:nvSpPr>
        <p:spPr>
          <a:xfrm>
            <a:off x="3753282" y="2837879"/>
            <a:ext cx="3593777" cy="340542"/>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2800">
                <a:latin typeface="Arial" panose="020B0604020202020204" pitchFamily="34" charset="0"/>
                <a:cs typeface="Arial" panose="020B0604020202020204" pitchFamily="34" charset="0"/>
              </a:defRPr>
            </a:lvl2pPr>
            <a:lvl3pPr marL="685800" indent="0">
              <a:buNone/>
              <a:defRPr sz="2800">
                <a:latin typeface="Arial" panose="020B0604020202020204" pitchFamily="34" charset="0"/>
                <a:cs typeface="Arial" panose="020B0604020202020204" pitchFamily="34" charset="0"/>
              </a:defRPr>
            </a:lvl3pPr>
            <a:lvl4pPr marL="1028700" indent="0">
              <a:buNone/>
              <a:defRPr sz="2800">
                <a:latin typeface="Arial" panose="020B0604020202020204" pitchFamily="34" charset="0"/>
                <a:cs typeface="Arial" panose="020B0604020202020204" pitchFamily="34" charset="0"/>
              </a:defRPr>
            </a:lvl4pPr>
            <a:lvl5pPr marL="1371600" indent="0">
              <a:buNone/>
              <a:defRPr sz="2800">
                <a:latin typeface="Arial" panose="020B0604020202020204" pitchFamily="34" charset="0"/>
                <a:cs typeface="Arial" panose="020B0604020202020204" pitchFamily="34" charset="0"/>
              </a:defRPr>
            </a:lvl5pPr>
          </a:lstStyle>
          <a:p>
            <a:pPr lvl="0"/>
            <a:r>
              <a:rPr lang="fr-FR" dirty="0"/>
              <a:t>Localisation</a:t>
            </a:r>
          </a:p>
        </p:txBody>
      </p:sp>
      <p:sp>
        <p:nvSpPr>
          <p:cNvPr id="7" name="Text Box 15">
            <a:extLst>
              <a:ext uri="{FF2B5EF4-FFF2-40B4-BE49-F238E27FC236}">
                <a16:creationId xmlns:a16="http://schemas.microsoft.com/office/drawing/2014/main" id="{3AA8D3F9-29A1-B0E3-DFAD-AF6DF32E742D}"/>
              </a:ext>
            </a:extLst>
          </p:cNvPr>
          <p:cNvSpPr txBox="1">
            <a:spLocks noChangeArrowheads="1"/>
          </p:cNvSpPr>
          <p:nvPr userDrawn="1"/>
        </p:nvSpPr>
        <p:spPr bwMode="auto">
          <a:xfrm>
            <a:off x="5207776" y="3113513"/>
            <a:ext cx="2351899" cy="39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*Dans le cadre d’une POEI</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68267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EE35EC5E-C18E-4EB9-A8E8-7CF95E9B46F6}" type="datetimeFigureOut">
              <a:rPr lang="fr-FR" smtClean="0"/>
              <a:t>17/04/2023</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412D5AD0-6433-4B59-A435-3274966ABD54}" type="slidenum">
              <a:rPr lang="fr-FR" smtClean="0"/>
              <a:t>‹N°›</a:t>
            </a:fld>
            <a:endParaRPr lang="fr-FR"/>
          </a:p>
        </p:txBody>
      </p:sp>
    </p:spTree>
    <p:extLst>
      <p:ext uri="{BB962C8B-B14F-4D97-AF65-F5344CB8AC3E}">
        <p14:creationId xmlns:p14="http://schemas.microsoft.com/office/powerpoint/2010/main" val="170987948"/>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1" r:id="rId29"/>
    <p:sldLayoutId id="2147483712" r:id="rId30"/>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17954F59-2539-E51A-5B31-5467E2A92986}"/>
              </a:ext>
            </a:extLst>
          </p:cNvPr>
          <p:cNvSpPr>
            <a:spLocks noGrp="1"/>
          </p:cNvSpPr>
          <p:nvPr>
            <p:ph type="body" sz="quarter" idx="10"/>
          </p:nvPr>
        </p:nvSpPr>
        <p:spPr/>
        <p:txBody>
          <a:bodyPr/>
          <a:lstStyle/>
          <a:p>
            <a:r>
              <a:rPr lang="fr-FR" sz="2400" dirty="0"/>
              <a:t>Ingénieur Application PLM</a:t>
            </a:r>
          </a:p>
        </p:txBody>
      </p:sp>
      <p:sp>
        <p:nvSpPr>
          <p:cNvPr id="7" name="Espace réservé du texte 6">
            <a:extLst>
              <a:ext uri="{FF2B5EF4-FFF2-40B4-BE49-F238E27FC236}">
                <a16:creationId xmlns:a16="http://schemas.microsoft.com/office/drawing/2014/main" id="{38D1F727-FB71-7E66-2E40-DF6C170E49A3}"/>
              </a:ext>
            </a:extLst>
          </p:cNvPr>
          <p:cNvSpPr>
            <a:spLocks noGrp="1"/>
          </p:cNvSpPr>
          <p:nvPr>
            <p:ph type="body" sz="quarter" idx="12"/>
          </p:nvPr>
        </p:nvSpPr>
        <p:spPr/>
        <p:txBody>
          <a:bodyPr>
            <a:normAutofit/>
          </a:bodyPr>
          <a:lstStyle/>
          <a:p>
            <a:r>
              <a:rPr lang="fr-FR" dirty="0"/>
              <a:t>Profil et prérequis </a:t>
            </a:r>
          </a:p>
          <a:p>
            <a:pPr lvl="3"/>
            <a:r>
              <a:rPr lang="fr-FR" dirty="0"/>
              <a:t>Vous êtes inscrit(e) à Pole Emploi</a:t>
            </a:r>
          </a:p>
          <a:p>
            <a:pPr lvl="2"/>
            <a:r>
              <a:rPr lang="fr-FR" dirty="0"/>
              <a:t>De formation bac+ 5 d’une école d'ingénieur ou équivalent universitaire.</a:t>
            </a:r>
          </a:p>
          <a:p>
            <a:pPr lvl="2"/>
            <a:r>
              <a:rPr lang="fr-FR" dirty="0"/>
              <a:t>Vous avez une bonne compréhension de l'environnement du projet, une facilité de communication, de rédaction et d’expression. Votre esprit d'analyse et votre rigueur sont des atouts indispensables.</a:t>
            </a:r>
          </a:p>
          <a:p>
            <a:pPr lvl="2"/>
            <a:r>
              <a:rPr lang="fr-FR" dirty="0"/>
              <a:t>Votre capacité d’adaptation à de nouveaux environnements, mais aussi votre sens du travail en équipe, seront des atouts importants dans votre réussite</a:t>
            </a:r>
          </a:p>
          <a:p>
            <a:pPr lvl="2"/>
            <a:r>
              <a:rPr lang="fr-FR" dirty="0"/>
              <a:t>Des notions d’algorithmie seraient un plus</a:t>
            </a:r>
          </a:p>
          <a:p>
            <a:r>
              <a:rPr lang="fr-FR" dirty="0"/>
              <a:t>Futures missions</a:t>
            </a:r>
          </a:p>
          <a:p>
            <a:pPr lvl="4"/>
            <a:r>
              <a:rPr lang="fr-FR" dirty="0"/>
              <a:t>Supporter techniquement les commerciaux :</a:t>
            </a:r>
          </a:p>
          <a:p>
            <a:pPr lvl="4"/>
            <a:r>
              <a:rPr lang="fr-FR" b="0" dirty="0"/>
              <a:t> - Assurer l’interface technique avec les clients.</a:t>
            </a:r>
          </a:p>
          <a:p>
            <a:pPr lvl="4"/>
            <a:r>
              <a:rPr lang="fr-FR" b="0" dirty="0"/>
              <a:t> - Identifier et analyser les besoins techniques des clients et démontrer la valeur des solutions.</a:t>
            </a:r>
          </a:p>
          <a:p>
            <a:pPr lvl="4"/>
            <a:r>
              <a:rPr lang="fr-FR" b="0" dirty="0"/>
              <a:t> - Détecter des opportunités de service au travers des différentes actions techniques.</a:t>
            </a:r>
          </a:p>
          <a:p>
            <a:pPr lvl="4"/>
            <a:r>
              <a:rPr lang="fr-FR" dirty="0"/>
              <a:t>Conseiller et accompagner les clients :</a:t>
            </a:r>
          </a:p>
          <a:p>
            <a:pPr lvl="4"/>
            <a:r>
              <a:rPr lang="fr-FR" b="0" dirty="0"/>
              <a:t>- Conseiller nos clients sur l’utilisation des solutions et produits.</a:t>
            </a:r>
          </a:p>
          <a:p>
            <a:pPr lvl="4"/>
            <a:r>
              <a:rPr lang="fr-FR" b="0" dirty="0"/>
              <a:t>- Assurer un accompagnement régulier du client.</a:t>
            </a:r>
          </a:p>
          <a:p>
            <a:pPr lvl="4"/>
            <a:r>
              <a:rPr lang="fr-FR" dirty="0"/>
              <a:t>Assurer un rôle de support technique et/ou fonctionnel :</a:t>
            </a:r>
          </a:p>
          <a:p>
            <a:pPr lvl="4"/>
            <a:r>
              <a:rPr lang="fr-FR" b="0" dirty="0"/>
              <a:t> - Former les clients sur les solutions proposées.</a:t>
            </a:r>
          </a:p>
          <a:p>
            <a:pPr lvl="4"/>
            <a:r>
              <a:rPr lang="fr-FR" b="0" dirty="0"/>
              <a:t> - Etablir des scénarios d’utilisation des produits.</a:t>
            </a:r>
          </a:p>
          <a:p>
            <a:pPr lvl="4"/>
            <a:r>
              <a:rPr lang="fr-FR" b="0" dirty="0"/>
              <a:t> - Rédiger des livrables.</a:t>
            </a:r>
          </a:p>
          <a:p>
            <a:pPr lvl="4"/>
            <a:r>
              <a:rPr lang="fr-FR" b="0" dirty="0"/>
              <a:t> - Assurer le support au client. </a:t>
            </a:r>
          </a:p>
          <a:p>
            <a:r>
              <a:rPr lang="fr-FR" dirty="0"/>
              <a:t>Compétences visées</a:t>
            </a:r>
          </a:p>
          <a:p>
            <a:pPr lvl="1"/>
            <a:r>
              <a:rPr lang="fr-FR" dirty="0"/>
              <a:t>Décrire le contexte industriel, les mutations en cours et les enjeux adressés.</a:t>
            </a:r>
          </a:p>
          <a:p>
            <a:pPr lvl="1"/>
            <a:r>
              <a:rPr lang="fr-FR" dirty="0"/>
              <a:t>Enumérer les concepts, fondements méthodologiques et disciplines contribuant à une démarche de </a:t>
            </a:r>
          </a:p>
          <a:p>
            <a:pPr lvl="1"/>
            <a:r>
              <a:rPr lang="fr-FR" dirty="0"/>
              <a:t>type « PLM ».</a:t>
            </a:r>
          </a:p>
          <a:p>
            <a:pPr lvl="1"/>
            <a:r>
              <a:rPr lang="fr-FR" dirty="0"/>
              <a:t>Identifier les différentes stratégies PLM possibles, en connaitre les facteurs clés de réussite, les </a:t>
            </a:r>
          </a:p>
          <a:p>
            <a:pPr lvl="1"/>
            <a:r>
              <a:rPr lang="fr-FR" dirty="0"/>
              <a:t>positionner par rapport à d’autres démarches de type BIM, MDM etc.</a:t>
            </a:r>
          </a:p>
          <a:p>
            <a:pPr lvl="1"/>
            <a:r>
              <a:rPr lang="fr-FR" dirty="0"/>
              <a:t>Évaluer les principaux acteurs du marché du logiciel et proposer une grille de lecture de leurs </a:t>
            </a:r>
          </a:p>
          <a:p>
            <a:pPr lvl="1"/>
            <a:r>
              <a:rPr lang="fr-FR" dirty="0"/>
              <a:t>solutions.</a:t>
            </a:r>
          </a:p>
        </p:txBody>
      </p:sp>
      <p:sp>
        <p:nvSpPr>
          <p:cNvPr id="13" name="Espace réservé du texte 12">
            <a:extLst>
              <a:ext uri="{FF2B5EF4-FFF2-40B4-BE49-F238E27FC236}">
                <a16:creationId xmlns:a16="http://schemas.microsoft.com/office/drawing/2014/main" id="{A6C7E00D-0891-AB61-0845-D054338D7E31}"/>
              </a:ext>
            </a:extLst>
          </p:cNvPr>
          <p:cNvSpPr>
            <a:spLocks noGrp="1"/>
          </p:cNvSpPr>
          <p:nvPr>
            <p:ph type="body" sz="quarter" idx="11"/>
          </p:nvPr>
        </p:nvSpPr>
        <p:spPr/>
        <p:txBody>
          <a:bodyPr/>
          <a:lstStyle/>
          <a:p>
            <a:r>
              <a:rPr lang="fr-FR" dirty="0"/>
              <a:t>OCCITANIE ET ILE-DE-FRANCE</a:t>
            </a:r>
          </a:p>
        </p:txBody>
      </p:sp>
      <p:pic>
        <p:nvPicPr>
          <p:cNvPr id="3" name="Image 2">
            <a:extLst>
              <a:ext uri="{FF2B5EF4-FFF2-40B4-BE49-F238E27FC236}">
                <a16:creationId xmlns:a16="http://schemas.microsoft.com/office/drawing/2014/main" id="{FB64AE74-66B5-65EF-1A79-DC51CE32ABD6}"/>
              </a:ext>
            </a:extLst>
          </p:cNvPr>
          <p:cNvPicPr>
            <a:picLocks noChangeAspect="1"/>
          </p:cNvPicPr>
          <p:nvPr/>
        </p:nvPicPr>
        <p:blipFill>
          <a:blip r:embed="rId2"/>
          <a:stretch>
            <a:fillRect/>
          </a:stretch>
        </p:blipFill>
        <p:spPr>
          <a:xfrm>
            <a:off x="5731104" y="1848091"/>
            <a:ext cx="1828571" cy="1114286"/>
          </a:xfrm>
          <a:prstGeom prst="rect">
            <a:avLst/>
          </a:prstGeom>
        </p:spPr>
      </p:pic>
    </p:spTree>
    <p:extLst>
      <p:ext uri="{BB962C8B-B14F-4D97-AF65-F5344CB8AC3E}">
        <p14:creationId xmlns:p14="http://schemas.microsoft.com/office/powerpoint/2010/main" val="2821292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2DE77261-05A8-CD4B-4D95-1025D0D72825}"/>
              </a:ext>
            </a:extLst>
          </p:cNvPr>
          <p:cNvSpPr>
            <a:spLocks noGrp="1"/>
          </p:cNvSpPr>
          <p:nvPr>
            <p:ph type="body" sz="quarter" idx="12"/>
          </p:nvPr>
        </p:nvSpPr>
        <p:spPr/>
        <p:txBody>
          <a:bodyPr/>
          <a:lstStyle/>
          <a:p>
            <a:r>
              <a:rPr lang="fr-FR" dirty="0"/>
              <a:t>Le processus de recrutement</a:t>
            </a:r>
          </a:p>
          <a:p>
            <a:pPr lvl="1"/>
            <a:r>
              <a:rPr lang="fr-FR" dirty="0"/>
              <a:t>Le processus de recrutement s’effectue en amont d’une formation de 57 jours à l’issue de laquelle vous signez votre CDI et intégrez votre nouvelle entreprise. Il s’effectue en 2 phases : </a:t>
            </a:r>
          </a:p>
          <a:p>
            <a:pPr lvl="2">
              <a:buFont typeface="+mj-lt"/>
              <a:buAutoNum type="arabicPeriod"/>
            </a:pPr>
            <a:r>
              <a:rPr lang="fr-FR" dirty="0"/>
              <a:t>Une présélection par AJC pour vérifier votre motivation et l’adéquation de votre profil avec les prérequis définis par </a:t>
            </a:r>
            <a:r>
              <a:rPr lang="fr-FR" dirty="0" err="1"/>
              <a:t>Keonys</a:t>
            </a:r>
            <a:r>
              <a:rPr lang="fr-FR" dirty="0"/>
              <a:t> qui recrute</a:t>
            </a:r>
          </a:p>
          <a:p>
            <a:pPr lvl="2">
              <a:buFont typeface="+mj-lt"/>
              <a:buAutoNum type="arabicPeriod"/>
            </a:pPr>
            <a:r>
              <a:rPr lang="fr-FR" dirty="0"/>
              <a:t>Un entretien d’embauche avec les équipes de </a:t>
            </a:r>
            <a:r>
              <a:rPr lang="fr-FR" dirty="0" err="1"/>
              <a:t>Keonys</a:t>
            </a:r>
            <a:r>
              <a:rPr lang="fr-FR" dirty="0"/>
              <a:t> à l’issu duquel elle sélectionne ses futurs collaborateurs (et valide leur entrée en formation)</a:t>
            </a:r>
          </a:p>
          <a:p>
            <a:r>
              <a:rPr lang="fr-FR" dirty="0"/>
              <a:t>Dispositif, durée et coût</a:t>
            </a:r>
          </a:p>
          <a:p>
            <a:pPr lvl="1"/>
            <a:r>
              <a:rPr lang="fr-FR" dirty="0"/>
              <a:t>Cette formation de 399 heures est proposée aux demandeurs d’emploi dans le cadre d’une préparation opérationnelle à l’emploi individuelle (POEI) mise en place par Pôle Emploi à la demande de </a:t>
            </a:r>
            <a:r>
              <a:rPr lang="fr-FR" dirty="0" err="1"/>
              <a:t>Keonys</a:t>
            </a:r>
            <a:r>
              <a:rPr lang="fr-FR" dirty="0"/>
              <a:t> pour recruter en CDI.</a:t>
            </a:r>
          </a:p>
          <a:p>
            <a:pPr lvl="1"/>
            <a:r>
              <a:rPr lang="fr-FR" dirty="0"/>
              <a:t>Le coût de la formation s’élève à 8458,80 euros TTC. Le Pôle Emploi prendra en charge le coût de la formation dans le cadre du dispositif POEI.</a:t>
            </a:r>
          </a:p>
          <a:p>
            <a:r>
              <a:rPr lang="fr-FR" dirty="0"/>
              <a:t>Localisation et mobilité</a:t>
            </a:r>
          </a:p>
          <a:p>
            <a:pPr lvl="1"/>
            <a:r>
              <a:rPr lang="fr-FR" dirty="0"/>
              <a:t>OCCITANIE et ILE-DE-FRANCE</a:t>
            </a:r>
          </a:p>
          <a:p>
            <a:endParaRPr lang="fr-FR" dirty="0"/>
          </a:p>
          <a:p>
            <a:endParaRPr lang="fr-FR" dirty="0"/>
          </a:p>
          <a:p>
            <a:endParaRPr lang="fr-FR" dirty="0"/>
          </a:p>
        </p:txBody>
      </p:sp>
      <p:sp>
        <p:nvSpPr>
          <p:cNvPr id="5" name="Espace réservé du texte 4">
            <a:extLst>
              <a:ext uri="{FF2B5EF4-FFF2-40B4-BE49-F238E27FC236}">
                <a16:creationId xmlns:a16="http://schemas.microsoft.com/office/drawing/2014/main" id="{08A0669D-18B1-4E59-F201-90328CD4194E}"/>
              </a:ext>
            </a:extLst>
          </p:cNvPr>
          <p:cNvSpPr>
            <a:spLocks noGrp="1"/>
          </p:cNvSpPr>
          <p:nvPr>
            <p:ph type="body" sz="quarter" idx="13"/>
          </p:nvPr>
        </p:nvSpPr>
        <p:spPr>
          <a:xfrm>
            <a:off x="118246" y="877865"/>
            <a:ext cx="7032625" cy="3614737"/>
          </a:xfrm>
        </p:spPr>
        <p:txBody>
          <a:bodyPr>
            <a:noAutofit/>
          </a:bodyPr>
          <a:lstStyle/>
          <a:p>
            <a:pPr marL="41910" algn="just">
              <a:lnSpc>
                <a:spcPct val="120000"/>
              </a:lnSpc>
              <a:spcBef>
                <a:spcPts val="0"/>
              </a:spcBef>
            </a:pPr>
            <a:r>
              <a:rPr lang="fr-FR" kern="1200" dirty="0">
                <a:solidFill>
                  <a:srgbClr val="000000"/>
                </a:solidFill>
                <a:effectLst/>
                <a:ea typeface="Times New Roman" panose="02020603050405020304" pitchFamily="18" charset="0"/>
              </a:rPr>
              <a:t>KEONYS a rejoint en 2017 le groupe allemand CENIT, expert de la transformation numérique, pour devenir le premier revendeur mondial de l’éditeur Dassault Systèmes. Le Groupe, ainsi consolidé, rassemble plus de 900 collaborateurs répartis dans 29 agences, 9 pays, 3 continents. Notre objectif est d’aider nos clients à créer et mettre sur le marché des produits et services innovants et compatibles avec les enjeux d’un écosystème responsable et durable.</a:t>
            </a:r>
          </a:p>
          <a:p>
            <a:pPr marL="41910" algn="just">
              <a:lnSpc>
                <a:spcPct val="120000"/>
              </a:lnSpc>
              <a:spcBef>
                <a:spcPts val="0"/>
              </a:spcBef>
            </a:pPr>
            <a:endParaRPr lang="fr-FR" kern="1200" dirty="0">
              <a:solidFill>
                <a:srgbClr val="000000"/>
              </a:solidFill>
              <a:effectLst/>
              <a:ea typeface="Times New Roman" panose="02020603050405020304" pitchFamily="18" charset="0"/>
            </a:endParaRPr>
          </a:p>
          <a:p>
            <a:pPr marL="41910" algn="just">
              <a:lnSpc>
                <a:spcPct val="120000"/>
              </a:lnSpc>
              <a:spcBef>
                <a:spcPts val="0"/>
              </a:spcBef>
            </a:pPr>
            <a:r>
              <a:rPr lang="fr-FR" kern="1200" dirty="0">
                <a:solidFill>
                  <a:srgbClr val="000000"/>
                </a:solidFill>
                <a:effectLst/>
                <a:ea typeface="Times New Roman" panose="02020603050405020304" pitchFamily="18" charset="0"/>
              </a:rPr>
              <a:t>Les entreprises prennent dorénavant en compte le développement durable dans leur stratégie d’innovation. L’industrie repense son modèle économique pour évaluer et agir sur une meilleure gestion de son impact environnemental et règlementaire. Grâce aux possibilités de la plateforme 3DEXPERIENCE® de Dassault Systèmes et de nos propres solutions, nous optimisons l’ensemble des processus de conception, de simulation et de fabrication d’un produit.</a:t>
            </a:r>
          </a:p>
          <a:p>
            <a:pPr marL="41910" algn="just">
              <a:lnSpc>
                <a:spcPct val="120000"/>
              </a:lnSpc>
              <a:spcBef>
                <a:spcPts val="0"/>
              </a:spcBef>
            </a:pPr>
            <a:endParaRPr lang="fr-FR" kern="1200" dirty="0">
              <a:solidFill>
                <a:srgbClr val="000000"/>
              </a:solidFill>
              <a:effectLst/>
              <a:ea typeface="Times New Roman" panose="02020603050405020304" pitchFamily="18" charset="0"/>
            </a:endParaRPr>
          </a:p>
          <a:p>
            <a:pPr marL="41910" algn="just">
              <a:lnSpc>
                <a:spcPct val="120000"/>
              </a:lnSpc>
              <a:spcBef>
                <a:spcPts val="0"/>
              </a:spcBef>
            </a:pPr>
            <a:r>
              <a:rPr lang="fr-FR" kern="1200" dirty="0">
                <a:solidFill>
                  <a:srgbClr val="000000"/>
                </a:solidFill>
                <a:effectLst/>
                <a:ea typeface="Times New Roman" panose="02020603050405020304" pitchFamily="18" charset="0"/>
              </a:rPr>
              <a:t>Nous réduisons ainsi les temps de cycle de développement et la nécessité de créer des prototypes physiques tout en optimisant les processus de fabrication de produit. Être acteur de la numérisation durable, c’est contribuer à améliorer l’utilisation des ressources physiques en plaçant l’humain au centre de cette transformation.</a:t>
            </a:r>
            <a:endParaRPr lang="fr-FR" dirty="0">
              <a:effectLst/>
              <a:ea typeface="Calibri" panose="020F0502020204030204" pitchFamily="34" charset="0"/>
            </a:endParaRPr>
          </a:p>
        </p:txBody>
      </p:sp>
      <p:sp>
        <p:nvSpPr>
          <p:cNvPr id="6" name="Espace réservé du texte 5">
            <a:extLst>
              <a:ext uri="{FF2B5EF4-FFF2-40B4-BE49-F238E27FC236}">
                <a16:creationId xmlns:a16="http://schemas.microsoft.com/office/drawing/2014/main" id="{75665838-5965-6315-8B54-D13314486C18}"/>
              </a:ext>
            </a:extLst>
          </p:cNvPr>
          <p:cNvSpPr>
            <a:spLocks noGrp="1"/>
          </p:cNvSpPr>
          <p:nvPr>
            <p:ph type="body" sz="quarter" idx="4294967295"/>
          </p:nvPr>
        </p:nvSpPr>
        <p:spPr>
          <a:xfrm>
            <a:off x="3177264" y="9955640"/>
            <a:ext cx="3283171" cy="230832"/>
          </a:xfrm>
        </p:spPr>
        <p:txBody>
          <a:bodyPr>
            <a:normAutofit fontScale="47500" lnSpcReduction="20000"/>
          </a:bodyPr>
          <a:lstStyle/>
          <a:p>
            <a:pPr marL="0" indent="0">
              <a:buNone/>
            </a:pPr>
            <a:endParaRPr lang="fr-FR" dirty="0"/>
          </a:p>
        </p:txBody>
      </p:sp>
      <p:pic>
        <p:nvPicPr>
          <p:cNvPr id="1026" name="Image 20">
            <a:extLst>
              <a:ext uri="{FF2B5EF4-FFF2-40B4-BE49-F238E27FC236}">
                <a16:creationId xmlns:a16="http://schemas.microsoft.com/office/drawing/2014/main" id="{4AA1F8A9-8377-29A8-232E-9825530A7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734796" cy="98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93524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EAE5EBE550E4DBB30F09E28326E9C" ma:contentTypeVersion="13" ma:contentTypeDescription="Crée un document." ma:contentTypeScope="" ma:versionID="809c7d196742328f494822f855ba0df1">
  <xsd:schema xmlns:xsd="http://www.w3.org/2001/XMLSchema" xmlns:xs="http://www.w3.org/2001/XMLSchema" xmlns:p="http://schemas.microsoft.com/office/2006/metadata/properties" xmlns:ns2="f4a486be-2e3b-45d1-8352-c7f7887a32c9" xmlns:ns3="aa5c0f87-345a-4966-942f-907f0d916d3e" targetNamespace="http://schemas.microsoft.com/office/2006/metadata/properties" ma:root="true" ma:fieldsID="0e90672537b9cb33573c42073eec69f8" ns2:_="" ns3:_="">
    <xsd:import namespace="f4a486be-2e3b-45d1-8352-c7f7887a32c9"/>
    <xsd:import namespace="aa5c0f87-345a-4966-942f-907f0d916d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a486be-2e3b-45d1-8352-c7f7887a32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40ef0838-d7c7-4f24-8a89-95f53262a3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5c0f87-345a-4966-942f-907f0d916d3e"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82b1a7-fc7a-48f1-84c5-1ccb495edfd7}" ma:internalName="TaxCatchAll" ma:showField="CatchAllData" ma:web="aa5c0f87-345a-4966-942f-907f0d916d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8744EC-30A1-4CAA-B4F8-D885C3404B56}"/>
</file>

<file path=customXml/itemProps2.xml><?xml version="1.0" encoding="utf-8"?>
<ds:datastoreItem xmlns:ds="http://schemas.openxmlformats.org/officeDocument/2006/customXml" ds:itemID="{3C85B259-2545-4F1A-8B0F-48E51FE63F7D}"/>
</file>

<file path=docProps/app.xml><?xml version="1.0" encoding="utf-8"?>
<Properties xmlns="http://schemas.openxmlformats.org/officeDocument/2006/extended-properties" xmlns:vt="http://schemas.openxmlformats.org/officeDocument/2006/docPropsVTypes">
  <Template>Office Theme 2013 - 2022</Template>
  <TotalTime>0</TotalTime>
  <Words>642</Words>
  <Application>Microsoft Office PowerPoint</Application>
  <PresentationFormat>Personnalisé</PresentationFormat>
  <Paragraphs>44</Paragraphs>
  <Slides>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vt:i4>
      </vt:variant>
    </vt:vector>
  </HeadingPairs>
  <TitlesOfParts>
    <vt:vector size="7" baseType="lpstr">
      <vt:lpstr>Arial</vt:lpstr>
      <vt:lpstr>Calibri</vt:lpstr>
      <vt:lpstr>Calibri Light</vt:lpstr>
      <vt:lpstr>Jost Medium</vt:lpstr>
      <vt:lpstr>Thème Office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RIPPINGER</dc:creator>
  <cp:lastModifiedBy>Maurice SELLAM</cp:lastModifiedBy>
  <cp:revision>5</cp:revision>
  <cp:lastPrinted>2023-04-17T15:50:22Z</cp:lastPrinted>
  <dcterms:created xsi:type="dcterms:W3CDTF">2023-04-13T13:34:26Z</dcterms:created>
  <dcterms:modified xsi:type="dcterms:W3CDTF">2023-04-24T16:18:18Z</dcterms:modified>
</cp:coreProperties>
</file>